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6"/>
  </p:notesMasterIdLst>
  <p:sldIdLst>
    <p:sldId id="397" r:id="rId2"/>
    <p:sldId id="345" r:id="rId3"/>
    <p:sldId id="364" r:id="rId4"/>
    <p:sldId id="379" r:id="rId5"/>
    <p:sldId id="281" r:id="rId6"/>
    <p:sldId id="278" r:id="rId7"/>
    <p:sldId id="380" r:id="rId8"/>
    <p:sldId id="377" r:id="rId9"/>
    <p:sldId id="387" r:id="rId10"/>
    <p:sldId id="381" r:id="rId11"/>
    <p:sldId id="382" r:id="rId12"/>
    <p:sldId id="388" r:id="rId13"/>
    <p:sldId id="385" r:id="rId14"/>
    <p:sldId id="386" r:id="rId15"/>
    <p:sldId id="309" r:id="rId16"/>
    <p:sldId id="268" r:id="rId17"/>
    <p:sldId id="389" r:id="rId18"/>
    <p:sldId id="390" r:id="rId19"/>
    <p:sldId id="383" r:id="rId20"/>
    <p:sldId id="391" r:id="rId21"/>
    <p:sldId id="392" r:id="rId22"/>
    <p:sldId id="393" r:id="rId23"/>
    <p:sldId id="394" r:id="rId24"/>
    <p:sldId id="395"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 id="{3A955AE4-1D29-4E7F-9BD8-5B2E277933AE}">
          <p14:sldIdLst>
            <p14:sldId id="397"/>
          </p14:sldIdLst>
        </p14:section>
        <p14:section name="Email Etiquettes" id="{3730667C-8F93-4157-B5A2-D27223A4333A}">
          <p14:sldIdLst>
            <p14:sldId id="345"/>
            <p14:sldId id="364"/>
            <p14:sldId id="379"/>
            <p14:sldId id="281"/>
            <p14:sldId id="278"/>
            <p14:sldId id="380"/>
            <p14:sldId id="377"/>
            <p14:sldId id="387"/>
          </p14:sldIdLst>
        </p14:section>
        <p14:section name="StressManagement" id="{6C139256-6A63-488C-94BD-A7FE74F4EDD5}">
          <p14:sldIdLst>
            <p14:sldId id="381"/>
            <p14:sldId id="382"/>
            <p14:sldId id="388"/>
            <p14:sldId id="385"/>
            <p14:sldId id="386"/>
            <p14:sldId id="309"/>
            <p14:sldId id="268"/>
            <p14:sldId id="389"/>
            <p14:sldId id="390"/>
          </p14:sldIdLst>
        </p14:section>
        <p14:section name="Money Management" id="{2F487DA4-1F91-4727-AAEC-D538A5B95847}">
          <p14:sldIdLst>
            <p14:sldId id="383"/>
            <p14:sldId id="391"/>
            <p14:sldId id="392"/>
            <p14:sldId id="393"/>
            <p14:sldId id="394"/>
            <p14:sldId id="395"/>
          </p14:sldIdLst>
        </p14:section>
      </p14:sectionLst>
    </p:ex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B7FC"/>
    <a:srgbClr val="00AD48"/>
    <a:srgbClr val="E0C210"/>
    <a:srgbClr val="F8F8F8"/>
    <a:srgbClr val="111111"/>
    <a:srgbClr val="2E73F0"/>
    <a:srgbClr val="00B0F0"/>
    <a:srgbClr val="42508A"/>
    <a:srgbClr val="00A5E6"/>
    <a:srgbClr val="006D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42" autoAdjust="0"/>
  </p:normalViewPr>
  <p:slideViewPr>
    <p:cSldViewPr snapToGrid="0">
      <p:cViewPr varScale="1">
        <p:scale>
          <a:sx n="111" d="100"/>
          <a:sy n="111" d="100"/>
        </p:scale>
        <p:origin x="594" y="96"/>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31/12/2022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1.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580B59-945B-4494-1E0A-1B1BE5CB4730}"/>
              </a:ext>
            </a:extLst>
          </p:cNvPr>
          <p:cNvSpPr/>
          <p:nvPr/>
        </p:nvSpPr>
        <p:spPr>
          <a:xfrm>
            <a:off x="0" y="0"/>
            <a:ext cx="12192000" cy="68580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8" name="Rectangle 7">
            <a:extLst>
              <a:ext uri="{FF2B5EF4-FFF2-40B4-BE49-F238E27FC236}">
                <a16:creationId xmlns:a16="http://schemas.microsoft.com/office/drawing/2014/main" id="{D4568942-0947-FAC1-3925-839F7F504D53}"/>
              </a:ext>
            </a:extLst>
          </p:cNvPr>
          <p:cNvSpPr/>
          <p:nvPr/>
        </p:nvSpPr>
        <p:spPr>
          <a:xfrm>
            <a:off x="542027" y="353683"/>
            <a:ext cx="1035170" cy="1328468"/>
          </a:xfrm>
          <a:prstGeom prst="rect">
            <a:avLst/>
          </a:prstGeom>
          <a:solidFill>
            <a:srgbClr val="E0C2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D8960A29-BEBE-DBCF-613E-0D2D25DE23BB}"/>
              </a:ext>
            </a:extLst>
          </p:cNvPr>
          <p:cNvSpPr txBox="1"/>
          <p:nvPr/>
        </p:nvSpPr>
        <p:spPr>
          <a:xfrm>
            <a:off x="1059612" y="4927568"/>
            <a:ext cx="5434641" cy="1203278"/>
          </a:xfrm>
          <a:prstGeom prst="rect">
            <a:avLst/>
          </a:prstGeom>
          <a:noFill/>
        </p:spPr>
        <p:txBody>
          <a:bodyPr wrap="square" lIns="0" tIns="0" bIns="0" rtlCol="0" anchor="t">
            <a:spAutoFit/>
          </a:bodyPr>
          <a:lstStyle/>
          <a:p>
            <a:pPr>
              <a:lnSpc>
                <a:spcPct val="150000"/>
              </a:lnSpc>
            </a:pPr>
            <a:r>
              <a:rPr lang="en-US" sz="2800" b="1" dirty="0">
                <a:latin typeface="Exo 2" pitchFamily="2" charset="0"/>
              </a:rPr>
              <a:t>Fahad Ahmed Patwary</a:t>
            </a:r>
          </a:p>
          <a:p>
            <a:pPr>
              <a:lnSpc>
                <a:spcPct val="150000"/>
              </a:lnSpc>
            </a:pPr>
            <a:r>
              <a:rPr lang="en-US" sz="2800" b="1" dirty="0">
                <a:latin typeface="Exo 2" pitchFamily="2" charset="0"/>
              </a:rPr>
              <a:t>0112230077</a:t>
            </a:r>
          </a:p>
        </p:txBody>
      </p:sp>
      <p:sp>
        <p:nvSpPr>
          <p:cNvPr id="7" name="Rectangle 6">
            <a:extLst>
              <a:ext uri="{FF2B5EF4-FFF2-40B4-BE49-F238E27FC236}">
                <a16:creationId xmlns:a16="http://schemas.microsoft.com/office/drawing/2014/main" id="{982EA1A2-2C7A-ED41-9E18-ACF981C6504A}"/>
              </a:ext>
            </a:extLst>
          </p:cNvPr>
          <p:cNvSpPr/>
          <p:nvPr/>
        </p:nvSpPr>
        <p:spPr>
          <a:xfrm>
            <a:off x="221411" y="353683"/>
            <a:ext cx="1035170" cy="1328468"/>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6BF07EF4-8906-820E-A51E-DD36037BE804}"/>
              </a:ext>
            </a:extLst>
          </p:cNvPr>
          <p:cNvSpPr/>
          <p:nvPr/>
        </p:nvSpPr>
        <p:spPr>
          <a:xfrm>
            <a:off x="0" y="353683"/>
            <a:ext cx="1035170" cy="1328468"/>
          </a:xfrm>
          <a:prstGeom prst="rect">
            <a:avLst/>
          </a:prstGeom>
          <a:solidFill>
            <a:srgbClr val="28B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a:extLst>
              <a:ext uri="{FF2B5EF4-FFF2-40B4-BE49-F238E27FC236}">
                <a16:creationId xmlns:a16="http://schemas.microsoft.com/office/drawing/2014/main" id="{C0168801-7D9C-C2FE-7F51-97306A5F7AE3}"/>
              </a:ext>
            </a:extLst>
          </p:cNvPr>
          <p:cNvSpPr txBox="1"/>
          <p:nvPr/>
        </p:nvSpPr>
        <p:spPr>
          <a:xfrm>
            <a:off x="3378680" y="2309799"/>
            <a:ext cx="5434641" cy="1617302"/>
          </a:xfrm>
          <a:prstGeom prst="rect">
            <a:avLst/>
          </a:prstGeom>
          <a:noFill/>
        </p:spPr>
        <p:txBody>
          <a:bodyPr wrap="square" lIns="0" tIns="0" bIns="0" rtlCol="0" anchor="t">
            <a:spAutoFit/>
          </a:bodyPr>
          <a:lstStyle/>
          <a:p>
            <a:pPr algn="ctr">
              <a:lnSpc>
                <a:spcPct val="150000"/>
              </a:lnSpc>
            </a:pPr>
            <a:r>
              <a:rPr lang="en-US" sz="8000" b="1" dirty="0">
                <a:latin typeface="Exo 2" pitchFamily="2" charset="0"/>
              </a:rPr>
              <a:t>Welcome</a:t>
            </a:r>
          </a:p>
        </p:txBody>
      </p:sp>
      <p:sp>
        <p:nvSpPr>
          <p:cNvPr id="6" name="TextBox 5">
            <a:extLst>
              <a:ext uri="{FF2B5EF4-FFF2-40B4-BE49-F238E27FC236}">
                <a16:creationId xmlns:a16="http://schemas.microsoft.com/office/drawing/2014/main" id="{3378CFE1-DD94-AE85-2BA9-03E83F8515E2}"/>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01</a:t>
            </a:r>
          </a:p>
        </p:txBody>
      </p:sp>
    </p:spTree>
    <p:extLst>
      <p:ext uri="{BB962C8B-B14F-4D97-AF65-F5344CB8AC3E}">
        <p14:creationId xmlns:p14="http://schemas.microsoft.com/office/powerpoint/2010/main" val="3042531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9D816-7B4F-2D31-D2D5-3A404EA3543E}"/>
              </a:ext>
            </a:extLst>
          </p:cNvPr>
          <p:cNvSpPr/>
          <p:nvPr/>
        </p:nvSpPr>
        <p:spPr>
          <a:xfrm>
            <a:off x="0" y="0"/>
            <a:ext cx="12192000" cy="6858000"/>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681103"/>
            <a:ext cx="5139055" cy="1495794"/>
          </a:xfrm>
          <a:prstGeom prst="rect">
            <a:avLst/>
          </a:prstGeom>
          <a:noFill/>
        </p:spPr>
        <p:txBody>
          <a:bodyPr wrap="square" lIns="0" tIns="0" rIns="0" bIns="0" rtlCol="0" anchor="t">
            <a:spAutoFit/>
          </a:bodyPr>
          <a:lstStyle/>
          <a:p>
            <a:pPr lvl="0">
              <a:lnSpc>
                <a:spcPct val="90000"/>
              </a:lnSpc>
              <a:defRPr/>
            </a:pPr>
            <a:r>
              <a:rPr lang="fr-FR" sz="5400" dirty="0">
                <a:solidFill>
                  <a:srgbClr val="00AD48"/>
                </a:solidFill>
                <a:latin typeface="Segoe UI Semibold" panose="020B0702040204020203" pitchFamily="34" charset="0"/>
                <a:cs typeface="Segoe UI Semibold" panose="020B0702040204020203" pitchFamily="34" charset="0"/>
              </a:rPr>
              <a:t>Stress</a:t>
            </a:r>
            <a:r>
              <a:rPr lang="fr-FR" sz="5400" dirty="0">
                <a:solidFill>
                  <a:schemeClr val="accent1"/>
                </a:solidFill>
                <a:latin typeface="Segoe UI Semibold" panose="020B0702040204020203" pitchFamily="34" charset="0"/>
                <a:cs typeface="Segoe UI Semibold" panose="020B0702040204020203" pitchFamily="34" charset="0"/>
              </a:rPr>
              <a:t> </a:t>
            </a:r>
          </a:p>
          <a:p>
            <a:pPr lvl="0">
              <a:lnSpc>
                <a:spcPct val="90000"/>
              </a:lnSpc>
              <a:defRPr/>
            </a:pPr>
            <a:r>
              <a:rPr lang="fr-FR" sz="5400" dirty="0">
                <a:latin typeface="Segoe UI Semibold" panose="020B0702040204020203" pitchFamily="34" charset="0"/>
                <a:cs typeface="Segoe UI Semibold" panose="020B0702040204020203" pitchFamily="34" charset="0"/>
              </a:rPr>
              <a:t>Management</a:t>
            </a:r>
            <a:endParaRPr kumimoji="0" lang="fr-FR" sz="5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B80C3042-0DEB-7717-E5CC-BFE74BE8BE13}"/>
              </a:ext>
            </a:extLst>
          </p:cNvPr>
          <p:cNvSpPr/>
          <p:nvPr/>
        </p:nvSpPr>
        <p:spPr>
          <a:xfrm>
            <a:off x="6892261" y="800099"/>
            <a:ext cx="4752975" cy="5257801"/>
          </a:xfrm>
          <a:prstGeom prst="roundRect">
            <a:avLst>
              <a:gd name="adj" fmla="val 7229"/>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Graphic 6">
            <a:extLst>
              <a:ext uri="{FF2B5EF4-FFF2-40B4-BE49-F238E27FC236}">
                <a16:creationId xmlns:a16="http://schemas.microsoft.com/office/drawing/2014/main" id="{5C8DC154-CE6A-FC52-AB05-C24073ECBA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901" y="543463"/>
            <a:ext cx="5633048" cy="5633048"/>
          </a:xfrm>
          <a:prstGeom prst="rect">
            <a:avLst/>
          </a:prstGeom>
        </p:spPr>
      </p:pic>
      <p:sp>
        <p:nvSpPr>
          <p:cNvPr id="5" name="TextBox 4">
            <a:extLst>
              <a:ext uri="{FF2B5EF4-FFF2-40B4-BE49-F238E27FC236}">
                <a16:creationId xmlns:a16="http://schemas.microsoft.com/office/drawing/2014/main" id="{0B5314C8-9BD8-FCEE-428E-DD23B8842825}"/>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10</a:t>
            </a:r>
          </a:p>
        </p:txBody>
      </p:sp>
    </p:spTree>
    <p:extLst>
      <p:ext uri="{BB962C8B-B14F-4D97-AF65-F5344CB8AC3E}">
        <p14:creationId xmlns:p14="http://schemas.microsoft.com/office/powerpoint/2010/main" val="624518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9D816-7B4F-2D31-D2D5-3A404EA3543E}"/>
              </a:ext>
            </a:extLst>
          </p:cNvPr>
          <p:cNvSpPr/>
          <p:nvPr/>
        </p:nvSpPr>
        <p:spPr>
          <a:xfrm>
            <a:off x="0" y="0"/>
            <a:ext cx="12192000" cy="6858000"/>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F16F8FF5-D206-4BC1-97C5-118E812768F0}"/>
              </a:ext>
            </a:extLst>
          </p:cNvPr>
          <p:cNvSpPr/>
          <p:nvPr/>
        </p:nvSpPr>
        <p:spPr>
          <a:xfrm>
            <a:off x="0" y="257069"/>
            <a:ext cx="10141527" cy="63093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4886032" y="1856101"/>
            <a:ext cx="5139055" cy="2991588"/>
          </a:xfrm>
          <a:prstGeom prst="rect">
            <a:avLst/>
          </a:prstGeom>
          <a:noFill/>
        </p:spPr>
        <p:txBody>
          <a:bodyPr wrap="square" lIns="0" tIns="0" rIns="0" bIns="0" rtlCol="0" anchor="t">
            <a:spAutoFit/>
          </a:bodyPr>
          <a:lstStyle/>
          <a:p>
            <a:pPr lvl="0">
              <a:lnSpc>
                <a:spcPct val="90000"/>
              </a:lnSpc>
              <a:defRPr/>
            </a:pPr>
            <a:r>
              <a:rPr lang="fr-FR" sz="3200" dirty="0">
                <a:solidFill>
                  <a:srgbClr val="00AD48"/>
                </a:solidFill>
                <a:latin typeface="+mj-lt"/>
                <a:cs typeface="Segoe UI Light" panose="020B0502040204020203" pitchFamily="34" charset="0"/>
              </a:rPr>
              <a:t>Stress?</a:t>
            </a:r>
          </a:p>
          <a:p>
            <a:pPr lvl="0">
              <a:lnSpc>
                <a:spcPct val="90000"/>
              </a:lnSpc>
              <a:defRPr/>
            </a:pPr>
            <a:r>
              <a:rPr lang="en-GB" sz="2000" b="0" i="0" dirty="0">
                <a:effectLst/>
                <a:latin typeface="Segoe UI Light" panose="020B0502040204020203" pitchFamily="34" charset="0"/>
                <a:cs typeface="Segoe UI Light" panose="020B0502040204020203" pitchFamily="34" charset="0"/>
              </a:rPr>
              <a:t>Stress can be defined as any type of change that causes physical, emotional or psychological strain. Stress is your body's response to anything that requires attention or action. </a:t>
            </a:r>
          </a:p>
          <a:p>
            <a:pPr lvl="0">
              <a:lnSpc>
                <a:spcPct val="90000"/>
              </a:lnSpc>
              <a:defRPr/>
            </a:pPr>
            <a:endParaRPr lang="en-GB" sz="2400" dirty="0">
              <a:solidFill>
                <a:schemeClr val="bg1"/>
              </a:solidFill>
              <a:latin typeface="Segoe UI Light" panose="020B0502040204020203" pitchFamily="34" charset="0"/>
              <a:cs typeface="Segoe UI Light" panose="020B0502040204020203" pitchFamily="34" charset="0"/>
            </a:endParaRPr>
          </a:p>
          <a:p>
            <a:pPr lvl="0">
              <a:lnSpc>
                <a:spcPct val="90000"/>
              </a:lnSpc>
              <a:defRPr/>
            </a:pPr>
            <a:r>
              <a:rPr lang="en-GB" sz="2000" b="1" i="0" dirty="0">
                <a:solidFill>
                  <a:srgbClr val="00AD48"/>
                </a:solidFill>
                <a:effectLst/>
                <a:latin typeface="Segoe UI Light" panose="020B0502040204020203" pitchFamily="34" charset="0"/>
                <a:cs typeface="Segoe UI Light" panose="020B0502040204020203" pitchFamily="34" charset="0"/>
              </a:rPr>
              <a:t>Three type of stresses:</a:t>
            </a:r>
          </a:p>
          <a:p>
            <a:pPr marL="800100" lvl="1" indent="-342900">
              <a:lnSpc>
                <a:spcPct val="90000"/>
              </a:lnSpc>
              <a:buFont typeface="Wingdings" panose="05000000000000000000" pitchFamily="2" charset="2"/>
              <a:buChar char="ü"/>
              <a:defRPr/>
            </a:pPr>
            <a:r>
              <a:rPr kumimoji="0" lang="en-GB" sz="2000" u="none" strike="noStrike" kern="1200" cap="none" spc="0" normalizeH="0" baseline="0" noProof="0" dirty="0">
                <a:ln>
                  <a:noFill/>
                </a:ln>
                <a:uLnTx/>
                <a:uFillTx/>
                <a:latin typeface="Segoe UI Light" panose="020B0502040204020203" pitchFamily="34" charset="0"/>
                <a:cs typeface="Segoe UI Light" panose="020B0502040204020203" pitchFamily="34" charset="0"/>
              </a:rPr>
              <a:t>Acute stress</a:t>
            </a:r>
          </a:p>
          <a:p>
            <a:pPr marL="800100" lvl="1" indent="-342900">
              <a:lnSpc>
                <a:spcPct val="90000"/>
              </a:lnSpc>
              <a:buFont typeface="Wingdings" panose="05000000000000000000" pitchFamily="2" charset="2"/>
              <a:buChar char="ü"/>
              <a:defRPr/>
            </a:pPr>
            <a:r>
              <a:rPr lang="en-GB" sz="2000" b="0" i="0" dirty="0">
                <a:effectLst/>
                <a:latin typeface="Segoe UI Light" panose="020B0502040204020203" pitchFamily="34" charset="0"/>
                <a:cs typeface="Segoe UI Light" panose="020B0502040204020203" pitchFamily="34" charset="0"/>
              </a:rPr>
              <a:t>Episodic acute stress</a:t>
            </a:r>
          </a:p>
          <a:p>
            <a:pPr marL="800100" lvl="1" indent="-342900">
              <a:lnSpc>
                <a:spcPct val="90000"/>
              </a:lnSpc>
              <a:buFont typeface="Wingdings" panose="05000000000000000000" pitchFamily="2" charset="2"/>
              <a:buChar char="ü"/>
              <a:defRPr/>
            </a:pPr>
            <a:r>
              <a:rPr kumimoji="0" lang="en-GB" sz="2000" u="none" strike="noStrike" kern="1200" cap="none" spc="0" normalizeH="0" baseline="0" noProof="0" dirty="0">
                <a:ln>
                  <a:noFill/>
                </a:ln>
                <a:uLnTx/>
                <a:uFillTx/>
                <a:latin typeface="Segoe UI Light" panose="020B0502040204020203" pitchFamily="34" charset="0"/>
                <a:cs typeface="Segoe UI Light" panose="020B0502040204020203" pitchFamily="34" charset="0"/>
              </a:rPr>
              <a:t>Chronic </a:t>
            </a:r>
            <a:r>
              <a:rPr lang="en-GB" sz="2000" dirty="0">
                <a:latin typeface="Segoe UI Light" panose="020B0502040204020203" pitchFamily="34" charset="0"/>
                <a:cs typeface="Segoe UI Light" panose="020B0502040204020203" pitchFamily="34" charset="0"/>
              </a:rPr>
              <a:t>stress</a:t>
            </a:r>
            <a:endParaRPr kumimoji="0" lang="fr-FR" sz="2000"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pic>
        <p:nvPicPr>
          <p:cNvPr id="9" name="Graphic 8">
            <a:extLst>
              <a:ext uri="{FF2B5EF4-FFF2-40B4-BE49-F238E27FC236}">
                <a16:creationId xmlns:a16="http://schemas.microsoft.com/office/drawing/2014/main" id="{6B6AB300-70BF-856D-38FC-DC39F5DFD5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691" y="528133"/>
            <a:ext cx="3427300" cy="5801733"/>
          </a:xfrm>
          <a:prstGeom prst="rect">
            <a:avLst/>
          </a:prstGeom>
        </p:spPr>
      </p:pic>
      <p:sp>
        <p:nvSpPr>
          <p:cNvPr id="4" name="TextBox 3">
            <a:extLst>
              <a:ext uri="{FF2B5EF4-FFF2-40B4-BE49-F238E27FC236}">
                <a16:creationId xmlns:a16="http://schemas.microsoft.com/office/drawing/2014/main" id="{9234248F-9FA9-A160-6FEE-0D36A82B83CD}"/>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11</a:t>
            </a:r>
          </a:p>
        </p:txBody>
      </p:sp>
    </p:spTree>
    <p:extLst>
      <p:ext uri="{BB962C8B-B14F-4D97-AF65-F5344CB8AC3E}">
        <p14:creationId xmlns:p14="http://schemas.microsoft.com/office/powerpoint/2010/main" val="3988181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797B36-99D6-4DB1-D085-85A5A2881657}"/>
              </a:ext>
            </a:extLst>
          </p:cNvPr>
          <p:cNvSpPr/>
          <p:nvPr/>
        </p:nvSpPr>
        <p:spPr>
          <a:xfrm>
            <a:off x="0" y="0"/>
            <a:ext cx="12192000" cy="68580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Box 14">
            <a:extLst>
              <a:ext uri="{FF2B5EF4-FFF2-40B4-BE49-F238E27FC236}">
                <a16:creationId xmlns:a16="http://schemas.microsoft.com/office/drawing/2014/main" id="{5101D0EE-D375-41CB-9C4C-2F12255EB842}"/>
              </a:ext>
            </a:extLst>
          </p:cNvPr>
          <p:cNvSpPr txBox="1"/>
          <p:nvPr/>
        </p:nvSpPr>
        <p:spPr>
          <a:xfrm>
            <a:off x="1237467" y="609597"/>
            <a:ext cx="4747696" cy="1231106"/>
          </a:xfrm>
          <a:prstGeom prst="rect">
            <a:avLst/>
          </a:prstGeom>
          <a:noFill/>
        </p:spPr>
        <p:txBody>
          <a:bodyPr wrap="square" lIns="0" tIns="0" rIns="0" bIns="0" rtlCol="0">
            <a:spAutoFit/>
          </a:bodyPr>
          <a:lstStyle/>
          <a:p>
            <a:r>
              <a:rPr lang="en-US" sz="4000" b="1" dirty="0">
                <a:latin typeface="Segoe UI Black" panose="020B0A02040204020203" pitchFamily="34" charset="0"/>
                <a:ea typeface="Segoe UI Black" panose="020B0A02040204020203" pitchFamily="34" charset="0"/>
                <a:cs typeface="Segoe UI Semibold" panose="020B0702040204020203" pitchFamily="34" charset="0"/>
              </a:rPr>
              <a:t>Some Good </a:t>
            </a:r>
          </a:p>
          <a:p>
            <a:r>
              <a:rPr lang="en-US" sz="4000" b="1" dirty="0">
                <a:solidFill>
                  <a:srgbClr val="00AD48"/>
                </a:solidFill>
                <a:latin typeface="Segoe UI Black" panose="020B0A02040204020203" pitchFamily="34" charset="0"/>
                <a:ea typeface="Segoe UI Black" panose="020B0A02040204020203" pitchFamily="34" charset="0"/>
                <a:cs typeface="Segoe UI Semibold" panose="020B0702040204020203" pitchFamily="34" charset="0"/>
              </a:rPr>
              <a:t>Stress</a:t>
            </a:r>
            <a:endParaRPr lang="fr-FR" sz="4000" b="1" dirty="0">
              <a:solidFill>
                <a:srgbClr val="00AD48"/>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10" name="Flowchart: Card 9">
            <a:extLst>
              <a:ext uri="{FF2B5EF4-FFF2-40B4-BE49-F238E27FC236}">
                <a16:creationId xmlns:a16="http://schemas.microsoft.com/office/drawing/2014/main" id="{0301FE10-1D90-999F-3E0D-91F96DADE301}"/>
              </a:ext>
            </a:extLst>
          </p:cNvPr>
          <p:cNvSpPr/>
          <p:nvPr/>
        </p:nvSpPr>
        <p:spPr>
          <a:xfrm rot="16200000" flipV="1">
            <a:off x="-267855" y="877452"/>
            <a:ext cx="1644073" cy="1108364"/>
          </a:xfrm>
          <a:prstGeom prst="flowChartPunchedCard">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8B17D8EF-E3A3-60E9-2BCD-13EED79D7D9C}"/>
              </a:ext>
            </a:extLst>
          </p:cNvPr>
          <p:cNvSpPr txBox="1"/>
          <p:nvPr/>
        </p:nvSpPr>
        <p:spPr>
          <a:xfrm>
            <a:off x="1237467" y="2132146"/>
            <a:ext cx="9557912" cy="4265783"/>
          </a:xfrm>
          <a:prstGeom prst="rect">
            <a:avLst/>
          </a:prstGeom>
          <a:noFill/>
        </p:spPr>
        <p:txBody>
          <a:bodyPr wrap="square" lIns="0" tIns="0" rIns="0" bIns="0" rtlCol="0" anchor="t">
            <a:spAutoFit/>
          </a:bodyPr>
          <a:lstStyle/>
          <a:p>
            <a:pPr lvl="0">
              <a:lnSpc>
                <a:spcPct val="90000"/>
              </a:lnSpc>
              <a:defRPr/>
            </a:pPr>
            <a:r>
              <a:rPr lang="fr-FR" sz="2000" dirty="0" err="1">
                <a:solidFill>
                  <a:srgbClr val="00AD48"/>
                </a:solidFill>
                <a:latin typeface="+mj-lt"/>
                <a:cs typeface="Segoe UI Light" panose="020B0502040204020203" pitchFamily="34" charset="0"/>
              </a:rPr>
              <a:t>What</a:t>
            </a:r>
            <a:r>
              <a:rPr lang="fr-FR" sz="2000" dirty="0">
                <a:solidFill>
                  <a:srgbClr val="00AD48"/>
                </a:solidFill>
                <a:latin typeface="+mj-lt"/>
                <a:cs typeface="Segoe UI Light" panose="020B0502040204020203" pitchFamily="34" charset="0"/>
              </a:rPr>
              <a:t> </a:t>
            </a:r>
            <a:r>
              <a:rPr lang="fr-FR" sz="2000" dirty="0" err="1">
                <a:solidFill>
                  <a:srgbClr val="00AD48"/>
                </a:solidFill>
                <a:latin typeface="+mj-lt"/>
                <a:cs typeface="Segoe UI Light" panose="020B0502040204020203" pitchFamily="34" charset="0"/>
              </a:rPr>
              <a:t>is</a:t>
            </a:r>
            <a:r>
              <a:rPr lang="fr-FR" sz="2000" dirty="0">
                <a:solidFill>
                  <a:srgbClr val="00AD48"/>
                </a:solidFill>
                <a:latin typeface="+mj-lt"/>
                <a:cs typeface="Segoe UI Light" panose="020B0502040204020203" pitchFamily="34" charset="0"/>
              </a:rPr>
              <a:t> good stress? </a:t>
            </a:r>
          </a:p>
          <a:p>
            <a:pPr lvl="0" algn="just">
              <a:lnSpc>
                <a:spcPct val="90000"/>
              </a:lnSpc>
              <a:defRPr/>
            </a:pPr>
            <a:r>
              <a:rPr lang="en-GB" sz="2400" dirty="0">
                <a:latin typeface="Segoe UI Light" panose="020B0502040204020203" pitchFamily="34" charset="0"/>
                <a:cs typeface="Segoe UI Light" panose="020B0502040204020203" pitchFamily="34" charset="0"/>
              </a:rPr>
              <a:t>Good stress, or eustress, is the type of stress you feel when you’re excited. Your pulse quickens and your hormones surge, but there is no threat or fear. You might feel this type of stress when you ride a roller coaster, compete in a game, or go on a first date. </a:t>
            </a:r>
          </a:p>
          <a:p>
            <a:pPr lvl="0" algn="just">
              <a:lnSpc>
                <a:spcPct val="90000"/>
              </a:lnSpc>
              <a:defRPr/>
            </a:pPr>
            <a:endParaRPr lang="en-GB" sz="2400" dirty="0">
              <a:solidFill>
                <a:schemeClr val="bg1"/>
              </a:solidFill>
              <a:latin typeface="Segoe UI Light" panose="020B0502040204020203" pitchFamily="34" charset="0"/>
              <a:cs typeface="Segoe UI Light" panose="020B0502040204020203" pitchFamily="34" charset="0"/>
            </a:endParaRPr>
          </a:p>
          <a:p>
            <a:pPr lvl="0">
              <a:lnSpc>
                <a:spcPct val="90000"/>
              </a:lnSpc>
              <a:defRPr/>
            </a:pPr>
            <a:r>
              <a:rPr lang="en-GB" sz="2400" b="1" i="0" dirty="0">
                <a:solidFill>
                  <a:srgbClr val="00AD48"/>
                </a:solidFill>
                <a:effectLst/>
                <a:latin typeface="Segoe UI Light" panose="020B0502040204020203" pitchFamily="34" charset="0"/>
                <a:cs typeface="Segoe UI Light" panose="020B0502040204020203" pitchFamily="34" charset="0"/>
              </a:rPr>
              <a:t>Some examples of good stress:</a:t>
            </a:r>
          </a:p>
          <a:p>
            <a:pPr marL="800100" lvl="1" indent="-342900">
              <a:lnSpc>
                <a:spcPct val="90000"/>
              </a:lnSpc>
              <a:buFont typeface="Wingdings" panose="05000000000000000000" pitchFamily="2" charset="2"/>
              <a:buChar char="ü"/>
              <a:defRPr/>
            </a:pPr>
            <a:r>
              <a:rPr lang="en-GB" sz="2400" dirty="0">
                <a:latin typeface="Segoe UI Light" panose="020B0502040204020203" pitchFamily="34" charset="0"/>
                <a:cs typeface="Segoe UI Light" panose="020B0502040204020203" pitchFamily="34" charset="0"/>
              </a:rPr>
              <a:t>Receiving a promotion or raise at work</a:t>
            </a:r>
            <a:endParaRPr kumimoji="0" lang="en-GB" sz="2400" u="none" strike="noStrike" kern="1200" cap="none" spc="0" normalizeH="0" baseline="0" noProof="0" dirty="0">
              <a:ln>
                <a:noFill/>
              </a:ln>
              <a:uLnTx/>
              <a:uFillTx/>
              <a:latin typeface="Segoe UI Light" panose="020B0502040204020203" pitchFamily="34" charset="0"/>
              <a:cs typeface="Segoe UI Light" panose="020B0502040204020203" pitchFamily="34" charset="0"/>
            </a:endParaRPr>
          </a:p>
          <a:p>
            <a:pPr marL="800100" lvl="1" indent="-342900">
              <a:lnSpc>
                <a:spcPct val="90000"/>
              </a:lnSpc>
              <a:buFont typeface="Wingdings" panose="05000000000000000000" pitchFamily="2" charset="2"/>
              <a:buChar char="ü"/>
              <a:defRPr/>
            </a:pPr>
            <a:r>
              <a:rPr lang="en-GB" sz="2400" dirty="0">
                <a:latin typeface="Segoe UI Light" panose="020B0502040204020203" pitchFamily="34" charset="0"/>
                <a:cs typeface="Segoe UI Light" panose="020B0502040204020203" pitchFamily="34" charset="0"/>
              </a:rPr>
              <a:t>Starting a new job</a:t>
            </a:r>
            <a:endParaRPr lang="en-GB" sz="2400" b="0" i="0" dirty="0">
              <a:effectLst/>
              <a:latin typeface="Segoe UI Light" panose="020B0502040204020203" pitchFamily="34" charset="0"/>
              <a:cs typeface="Segoe UI Light" panose="020B0502040204020203" pitchFamily="34" charset="0"/>
            </a:endParaRPr>
          </a:p>
          <a:p>
            <a:pPr marL="800100" lvl="1" indent="-342900">
              <a:lnSpc>
                <a:spcPct val="90000"/>
              </a:lnSpc>
              <a:buFont typeface="Wingdings" panose="05000000000000000000" pitchFamily="2" charset="2"/>
              <a:buChar char="ü"/>
              <a:defRPr/>
            </a:pPr>
            <a:r>
              <a:rPr kumimoji="0" lang="en-GB" sz="2400" u="none" strike="noStrike" kern="1200" cap="none" spc="0" normalizeH="0" baseline="0" noProof="0" dirty="0">
                <a:ln>
                  <a:noFill/>
                </a:ln>
                <a:uLnTx/>
                <a:uFillTx/>
                <a:latin typeface="Segoe UI Light" panose="020B0502040204020203" pitchFamily="34" charset="0"/>
                <a:cs typeface="Segoe UI Light" panose="020B0502040204020203" pitchFamily="34" charset="0"/>
              </a:rPr>
              <a:t>Marriage</a:t>
            </a:r>
          </a:p>
          <a:p>
            <a:pPr marL="800100" lvl="1" indent="-342900">
              <a:lnSpc>
                <a:spcPct val="90000"/>
              </a:lnSpc>
              <a:buFont typeface="Wingdings" panose="05000000000000000000" pitchFamily="2" charset="2"/>
              <a:buChar char="ü"/>
              <a:defRPr/>
            </a:pPr>
            <a:r>
              <a:rPr lang="en-GB" sz="2400" b="0" i="0" dirty="0">
                <a:effectLst/>
                <a:latin typeface="Segoe UI Light" panose="020B0502040204020203" pitchFamily="34" charset="0"/>
                <a:cs typeface="Segoe UI Light" panose="020B0502040204020203" pitchFamily="34" charset="0"/>
              </a:rPr>
              <a:t>Buying a home</a:t>
            </a:r>
          </a:p>
          <a:p>
            <a:pPr marL="800100" lvl="1" indent="-342900">
              <a:lnSpc>
                <a:spcPct val="90000"/>
              </a:lnSpc>
              <a:buFont typeface="Wingdings" panose="05000000000000000000" pitchFamily="2" charset="2"/>
              <a:buChar char="ü"/>
              <a:defRPr/>
            </a:pPr>
            <a:r>
              <a:rPr kumimoji="0" lang="en-GB" sz="2400" u="none" strike="noStrike" kern="1200" cap="none" spc="0" normalizeH="0" baseline="0" noProof="0" dirty="0">
                <a:ln>
                  <a:noFill/>
                </a:ln>
                <a:uLnTx/>
                <a:uFillTx/>
                <a:latin typeface="Segoe UI Light" panose="020B0502040204020203" pitchFamily="34" charset="0"/>
                <a:cs typeface="Segoe UI Light" panose="020B0502040204020203" pitchFamily="34" charset="0"/>
              </a:rPr>
              <a:t>Having a child</a:t>
            </a:r>
          </a:p>
          <a:p>
            <a:pPr marL="800100" lvl="1" indent="-342900">
              <a:lnSpc>
                <a:spcPct val="90000"/>
              </a:lnSpc>
              <a:buFont typeface="Wingdings" panose="05000000000000000000" pitchFamily="2" charset="2"/>
              <a:buChar char="ü"/>
              <a:defRPr/>
            </a:pPr>
            <a:r>
              <a:rPr kumimoji="0" lang="en-GB" sz="2400" u="none" strike="noStrike" kern="1200" cap="none" spc="0" normalizeH="0" baseline="0" noProof="0" dirty="0">
                <a:ln>
                  <a:noFill/>
                </a:ln>
                <a:uLnTx/>
                <a:uFillTx/>
                <a:latin typeface="Segoe UI Light" panose="020B0502040204020203" pitchFamily="34" charset="0"/>
                <a:cs typeface="Segoe UI Light" panose="020B0502040204020203" pitchFamily="34" charset="0"/>
              </a:rPr>
              <a:t>Getting good marks in exam</a:t>
            </a:r>
            <a:endParaRPr kumimoji="0" lang="fr-FR" sz="2400"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6BD72228-37AC-120E-4A38-184DFBAA997E}"/>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12</a:t>
            </a:r>
          </a:p>
        </p:txBody>
      </p:sp>
    </p:spTree>
    <p:extLst>
      <p:ext uri="{BB962C8B-B14F-4D97-AF65-F5344CB8AC3E}">
        <p14:creationId xmlns:p14="http://schemas.microsoft.com/office/powerpoint/2010/main" val="47111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EB90C03D-972B-77A8-CD9E-BB35FA9F54AB}"/>
              </a:ext>
            </a:extLst>
          </p:cNvPr>
          <p:cNvSpPr/>
          <p:nvPr/>
        </p:nvSpPr>
        <p:spPr>
          <a:xfrm>
            <a:off x="0" y="0"/>
            <a:ext cx="12192000" cy="68580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a:extLst>
              <a:ext uri="{FF2B5EF4-FFF2-40B4-BE49-F238E27FC236}">
                <a16:creationId xmlns:a16="http://schemas.microsoft.com/office/drawing/2014/main" id="{26668822-0088-E89B-C914-4AAF5B095EEC}"/>
              </a:ext>
            </a:extLst>
          </p:cNvPr>
          <p:cNvSpPr/>
          <p:nvPr/>
        </p:nvSpPr>
        <p:spPr>
          <a:xfrm>
            <a:off x="0" y="346422"/>
            <a:ext cx="4060580" cy="1482378"/>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grpSp>
        <p:nvGrpSpPr>
          <p:cNvPr id="91" name="Group 90">
            <a:extLst>
              <a:ext uri="{FF2B5EF4-FFF2-40B4-BE49-F238E27FC236}">
                <a16:creationId xmlns:a16="http://schemas.microsoft.com/office/drawing/2014/main" id="{DDD39719-2C78-336D-C4DB-C1D5EFE57C6F}"/>
              </a:ext>
            </a:extLst>
          </p:cNvPr>
          <p:cNvGrpSpPr/>
          <p:nvPr/>
        </p:nvGrpSpPr>
        <p:grpSpPr>
          <a:xfrm>
            <a:off x="1024773" y="754691"/>
            <a:ext cx="2533963" cy="820518"/>
            <a:chOff x="1355661" y="870805"/>
            <a:chExt cx="2533963" cy="820518"/>
          </a:xfrm>
        </p:grpSpPr>
        <p:sp>
          <p:nvSpPr>
            <p:cNvPr id="42" name="TextBox 127">
              <a:extLst>
                <a:ext uri="{FF2B5EF4-FFF2-40B4-BE49-F238E27FC236}">
                  <a16:creationId xmlns:a16="http://schemas.microsoft.com/office/drawing/2014/main" id="{0E95E6B9-E43A-4646-B57D-2BA2C61FDC48}"/>
                </a:ext>
              </a:extLst>
            </p:cNvPr>
            <p:cNvSpPr txBox="1"/>
            <p:nvPr/>
          </p:nvSpPr>
          <p:spPr>
            <a:xfrm>
              <a:off x="1368709" y="870805"/>
              <a:ext cx="2507866" cy="221599"/>
            </a:xfrm>
            <a:prstGeom prst="rect">
              <a:avLst/>
            </a:prstGeom>
            <a:noFill/>
          </p:spPr>
          <p:txBody>
            <a:bodyPr wrap="none" lIns="0" tIns="0" rIns="0" bIns="0" rtlCol="0">
              <a:spAutoFit/>
            </a:bodyPr>
            <a:lstStyle/>
            <a:p>
              <a:pPr lvl="0">
                <a:lnSpc>
                  <a:spcPct val="80000"/>
                </a:lnSpc>
                <a:defRPr/>
              </a:pPr>
              <a:r>
                <a:rPr lang="en-US" b="1" dirty="0">
                  <a:solidFill>
                    <a:schemeClr val="bg1"/>
                  </a:solidFill>
                  <a:latin typeface="Segoe UI Semibold"/>
                  <a:ea typeface="Bebas Neue" charset="0"/>
                  <a:cs typeface="Bebas Neue" charset="0"/>
                </a:rPr>
                <a:t>What Makes Something</a:t>
              </a:r>
            </a:p>
          </p:txBody>
        </p:sp>
        <p:sp>
          <p:nvSpPr>
            <p:cNvPr id="43" name="TextBox 128">
              <a:extLst>
                <a:ext uri="{FF2B5EF4-FFF2-40B4-BE49-F238E27FC236}">
                  <a16:creationId xmlns:a16="http://schemas.microsoft.com/office/drawing/2014/main" id="{E0699203-56C7-4F67-B27B-71E71DB5452D}"/>
                </a:ext>
              </a:extLst>
            </p:cNvPr>
            <p:cNvSpPr txBox="1"/>
            <p:nvPr/>
          </p:nvSpPr>
          <p:spPr>
            <a:xfrm>
              <a:off x="1355661" y="1149636"/>
              <a:ext cx="2533963" cy="541687"/>
            </a:xfrm>
            <a:prstGeom prst="rect">
              <a:avLst/>
            </a:prstGeom>
            <a:noFill/>
          </p:spPr>
          <p:txBody>
            <a:bodyPr wrap="none" lIns="0" tIns="0" rIns="0" bIns="0" rtlCol="0" anchor="b">
              <a:spAutoFit/>
            </a:bodyPr>
            <a:lstStyle/>
            <a:p>
              <a:pPr lvl="0">
                <a:lnSpc>
                  <a:spcPct val="80000"/>
                </a:lnSpc>
                <a:defRPr/>
              </a:pPr>
              <a:r>
                <a:rPr lang="en-US" sz="4400" spc="100" dirty="0">
                  <a:latin typeface="Segoe UI Semibold"/>
                  <a:cs typeface="Segoe UI" panose="020B0502040204020203" pitchFamily="34" charset="0"/>
                </a:rPr>
                <a:t>Stressful?</a:t>
              </a:r>
            </a:p>
          </p:txBody>
        </p:sp>
      </p:grpSp>
      <p:grpSp>
        <p:nvGrpSpPr>
          <p:cNvPr id="92" name="Group 91">
            <a:extLst>
              <a:ext uri="{FF2B5EF4-FFF2-40B4-BE49-F238E27FC236}">
                <a16:creationId xmlns:a16="http://schemas.microsoft.com/office/drawing/2014/main" id="{F0EA0F78-E157-626F-2197-D95F9AD70DEC}"/>
              </a:ext>
            </a:extLst>
          </p:cNvPr>
          <p:cNvGrpSpPr/>
          <p:nvPr/>
        </p:nvGrpSpPr>
        <p:grpSpPr>
          <a:xfrm>
            <a:off x="4596481" y="1828800"/>
            <a:ext cx="7001562" cy="4509630"/>
            <a:chOff x="2875555" y="2120887"/>
            <a:chExt cx="7001562" cy="4509630"/>
          </a:xfrm>
        </p:grpSpPr>
        <p:sp>
          <p:nvSpPr>
            <p:cNvPr id="2" name="Rectangle 1">
              <a:extLst>
                <a:ext uri="{FF2B5EF4-FFF2-40B4-BE49-F238E27FC236}">
                  <a16:creationId xmlns:a16="http://schemas.microsoft.com/office/drawing/2014/main" id="{1AA623EA-7B32-7D95-5DC8-0B40BC58E305}"/>
                </a:ext>
              </a:extLst>
            </p:cNvPr>
            <p:cNvSpPr/>
            <p:nvPr/>
          </p:nvSpPr>
          <p:spPr>
            <a:xfrm>
              <a:off x="7748744" y="2120887"/>
              <a:ext cx="2128373" cy="2128373"/>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Segoe UI Black" panose="020B0A02040204020203" pitchFamily="34" charset="0"/>
                  <a:ea typeface="Segoe UI Black" panose="020B0A02040204020203" pitchFamily="34" charset="0"/>
                </a:rPr>
                <a:t>Life Transitions</a:t>
              </a:r>
            </a:p>
          </p:txBody>
        </p:sp>
        <p:sp>
          <p:nvSpPr>
            <p:cNvPr id="3" name="Rectangle 2">
              <a:extLst>
                <a:ext uri="{FF2B5EF4-FFF2-40B4-BE49-F238E27FC236}">
                  <a16:creationId xmlns:a16="http://schemas.microsoft.com/office/drawing/2014/main" id="{8516D5A2-5463-1176-6C8F-75AED1305D21}"/>
                </a:ext>
              </a:extLst>
            </p:cNvPr>
            <p:cNvSpPr/>
            <p:nvPr/>
          </p:nvSpPr>
          <p:spPr>
            <a:xfrm>
              <a:off x="2875556" y="2146288"/>
              <a:ext cx="2128373" cy="2128373"/>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Segoe UI Black" panose="020B0A02040204020203" pitchFamily="34" charset="0"/>
                  <a:ea typeface="Segoe UI Black" panose="020B0A02040204020203" pitchFamily="34" charset="0"/>
                </a:rPr>
                <a:t>Imminent Situation</a:t>
              </a:r>
            </a:p>
          </p:txBody>
        </p:sp>
        <p:sp>
          <p:nvSpPr>
            <p:cNvPr id="4" name="Rectangle 3">
              <a:extLst>
                <a:ext uri="{FF2B5EF4-FFF2-40B4-BE49-F238E27FC236}">
                  <a16:creationId xmlns:a16="http://schemas.microsoft.com/office/drawing/2014/main" id="{08A682EF-D103-0961-6BCE-D74F742DC6A1}"/>
                </a:ext>
              </a:extLst>
            </p:cNvPr>
            <p:cNvSpPr/>
            <p:nvPr/>
          </p:nvSpPr>
          <p:spPr>
            <a:xfrm>
              <a:off x="5312150" y="2120888"/>
              <a:ext cx="2128373" cy="2128373"/>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Segoe UI Black" panose="020B0A02040204020203" pitchFamily="34" charset="0"/>
                  <a:ea typeface="Segoe UI Black" panose="020B0A02040204020203" pitchFamily="34" charset="0"/>
                </a:rPr>
                <a:t>Strong Demands</a:t>
              </a:r>
            </a:p>
          </p:txBody>
        </p:sp>
        <p:sp>
          <p:nvSpPr>
            <p:cNvPr id="12" name="Rectangle 11">
              <a:extLst>
                <a:ext uri="{FF2B5EF4-FFF2-40B4-BE49-F238E27FC236}">
                  <a16:creationId xmlns:a16="http://schemas.microsoft.com/office/drawing/2014/main" id="{3DCF9498-77DC-9022-046A-DDDB31AFC477}"/>
                </a:ext>
              </a:extLst>
            </p:cNvPr>
            <p:cNvSpPr/>
            <p:nvPr/>
          </p:nvSpPr>
          <p:spPr>
            <a:xfrm>
              <a:off x="7748743" y="4502144"/>
              <a:ext cx="2128373" cy="2128373"/>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latin typeface="Segoe UI Black" panose="020B0A02040204020203" pitchFamily="34" charset="0"/>
                  <a:ea typeface="Segoe UI Black" panose="020B0A02040204020203" pitchFamily="34" charset="0"/>
                </a:rPr>
                <a:t>Controllability</a:t>
              </a:r>
            </a:p>
          </p:txBody>
        </p:sp>
        <p:sp>
          <p:nvSpPr>
            <p:cNvPr id="13" name="Rectangle 12">
              <a:extLst>
                <a:ext uri="{FF2B5EF4-FFF2-40B4-BE49-F238E27FC236}">
                  <a16:creationId xmlns:a16="http://schemas.microsoft.com/office/drawing/2014/main" id="{244AA1CB-CB1E-29C6-3AE3-22BD18EA41DA}"/>
                </a:ext>
              </a:extLst>
            </p:cNvPr>
            <p:cNvSpPr/>
            <p:nvPr/>
          </p:nvSpPr>
          <p:spPr>
            <a:xfrm>
              <a:off x="2875555" y="4502144"/>
              <a:ext cx="2128373" cy="2128373"/>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Segoe UI Black" panose="020B0A02040204020203" pitchFamily="34" charset="0"/>
                  <a:ea typeface="Segoe UI Black" panose="020B0A02040204020203" pitchFamily="34" charset="0"/>
                </a:rPr>
                <a:t>Ambiguity</a:t>
              </a:r>
            </a:p>
          </p:txBody>
        </p:sp>
        <p:sp>
          <p:nvSpPr>
            <p:cNvPr id="14" name="Rectangle 13">
              <a:extLst>
                <a:ext uri="{FF2B5EF4-FFF2-40B4-BE49-F238E27FC236}">
                  <a16:creationId xmlns:a16="http://schemas.microsoft.com/office/drawing/2014/main" id="{6B1DC1FD-A8C1-04F3-6E3C-7D50353F2175}"/>
                </a:ext>
              </a:extLst>
            </p:cNvPr>
            <p:cNvSpPr/>
            <p:nvPr/>
          </p:nvSpPr>
          <p:spPr>
            <a:xfrm>
              <a:off x="5312149" y="4502144"/>
              <a:ext cx="2128373" cy="2128373"/>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Segoe UI Black" panose="020B0A02040204020203" pitchFamily="34" charset="0"/>
                  <a:ea typeface="Segoe UI Black" panose="020B0A02040204020203" pitchFamily="34" charset="0"/>
                </a:rPr>
                <a:t>Desirability</a:t>
              </a:r>
            </a:p>
          </p:txBody>
        </p:sp>
      </p:grpSp>
      <p:pic>
        <p:nvPicPr>
          <p:cNvPr id="97" name="Graphic 96">
            <a:extLst>
              <a:ext uri="{FF2B5EF4-FFF2-40B4-BE49-F238E27FC236}">
                <a16:creationId xmlns:a16="http://schemas.microsoft.com/office/drawing/2014/main" id="{5756B4EE-77F6-2FAF-4155-101F9FAD0E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035" y="1377293"/>
            <a:ext cx="3550851" cy="5256278"/>
          </a:xfrm>
          <a:prstGeom prst="rect">
            <a:avLst/>
          </a:prstGeom>
        </p:spPr>
      </p:pic>
      <p:sp>
        <p:nvSpPr>
          <p:cNvPr id="5" name="TextBox 4">
            <a:extLst>
              <a:ext uri="{FF2B5EF4-FFF2-40B4-BE49-F238E27FC236}">
                <a16:creationId xmlns:a16="http://schemas.microsoft.com/office/drawing/2014/main" id="{22DA4BCA-9FB9-07B4-02B1-FCB16C8E3F5C}"/>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13</a:t>
            </a:r>
          </a:p>
        </p:txBody>
      </p:sp>
    </p:spTree>
    <p:extLst>
      <p:ext uri="{BB962C8B-B14F-4D97-AF65-F5344CB8AC3E}">
        <p14:creationId xmlns:p14="http://schemas.microsoft.com/office/powerpoint/2010/main" val="3986740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797B36-99D6-4DB1-D085-85A5A2881657}"/>
              </a:ext>
            </a:extLst>
          </p:cNvPr>
          <p:cNvSpPr/>
          <p:nvPr/>
        </p:nvSpPr>
        <p:spPr>
          <a:xfrm>
            <a:off x="0" y="0"/>
            <a:ext cx="12192000" cy="68580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Box 14">
            <a:extLst>
              <a:ext uri="{FF2B5EF4-FFF2-40B4-BE49-F238E27FC236}">
                <a16:creationId xmlns:a16="http://schemas.microsoft.com/office/drawing/2014/main" id="{5101D0EE-D375-41CB-9C4C-2F12255EB842}"/>
              </a:ext>
            </a:extLst>
          </p:cNvPr>
          <p:cNvSpPr txBox="1"/>
          <p:nvPr/>
        </p:nvSpPr>
        <p:spPr>
          <a:xfrm>
            <a:off x="1237467" y="609597"/>
            <a:ext cx="4747696" cy="1231106"/>
          </a:xfrm>
          <a:prstGeom prst="rect">
            <a:avLst/>
          </a:prstGeom>
          <a:noFill/>
        </p:spPr>
        <p:txBody>
          <a:bodyPr wrap="square" lIns="0" tIns="0" rIns="0" bIns="0" rtlCol="0">
            <a:spAutoFit/>
          </a:bodyPr>
          <a:lstStyle/>
          <a:p>
            <a:r>
              <a:rPr lang="en-US" sz="4000" b="1" dirty="0">
                <a:latin typeface="Segoe UI Black" panose="020B0A02040204020203" pitchFamily="34" charset="0"/>
                <a:ea typeface="Segoe UI Black" panose="020B0A02040204020203" pitchFamily="34" charset="0"/>
                <a:cs typeface="Segoe UI Semibold" panose="020B0702040204020203" pitchFamily="34" charset="0"/>
              </a:rPr>
              <a:t>The</a:t>
            </a:r>
            <a:r>
              <a:rPr lang="en-US" sz="4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 </a:t>
            </a:r>
            <a:r>
              <a:rPr lang="en-US" sz="4000" b="1" dirty="0">
                <a:solidFill>
                  <a:srgbClr val="00AD48"/>
                </a:solidFill>
                <a:latin typeface="Segoe UI Black" panose="020B0A02040204020203" pitchFamily="34" charset="0"/>
                <a:ea typeface="Segoe UI Black" panose="020B0A02040204020203" pitchFamily="34" charset="0"/>
                <a:cs typeface="Segoe UI Semibold" panose="020B0702040204020203" pitchFamily="34" charset="0"/>
              </a:rPr>
              <a:t>“Fight or Flight” </a:t>
            </a:r>
            <a:r>
              <a:rPr lang="en-US" sz="4000" b="1" dirty="0">
                <a:latin typeface="Segoe UI Black" panose="020B0A02040204020203" pitchFamily="34" charset="0"/>
                <a:ea typeface="Segoe UI Black" panose="020B0A02040204020203" pitchFamily="34" charset="0"/>
                <a:cs typeface="Segoe UI Semibold" panose="020B0702040204020203" pitchFamily="34" charset="0"/>
              </a:rPr>
              <a:t>Response</a:t>
            </a:r>
            <a:endParaRPr lang="fr-FR" sz="4000" b="1" dirty="0">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10" name="Flowchart: Card 9">
            <a:extLst>
              <a:ext uri="{FF2B5EF4-FFF2-40B4-BE49-F238E27FC236}">
                <a16:creationId xmlns:a16="http://schemas.microsoft.com/office/drawing/2014/main" id="{0301FE10-1D90-999F-3E0D-91F96DADE301}"/>
              </a:ext>
            </a:extLst>
          </p:cNvPr>
          <p:cNvSpPr/>
          <p:nvPr/>
        </p:nvSpPr>
        <p:spPr>
          <a:xfrm rot="16200000" flipV="1">
            <a:off x="-267855" y="877452"/>
            <a:ext cx="1644073" cy="1108364"/>
          </a:xfrm>
          <a:prstGeom prst="flowChartPunchedCard">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Graphic 12">
            <a:extLst>
              <a:ext uri="{FF2B5EF4-FFF2-40B4-BE49-F238E27FC236}">
                <a16:creationId xmlns:a16="http://schemas.microsoft.com/office/drawing/2014/main" id="{A46D6E97-6092-5E7E-66DD-E7A5ABF76D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50909" y="2855163"/>
            <a:ext cx="3694694" cy="3232857"/>
          </a:xfrm>
          <a:prstGeom prst="rect">
            <a:avLst/>
          </a:prstGeom>
        </p:spPr>
      </p:pic>
      <p:pic>
        <p:nvPicPr>
          <p:cNvPr id="24" name="Picture 23" descr="A toy figurine of a person in a suit&#10;&#10;Description automatically generated with medium confidence">
            <a:extLst>
              <a:ext uri="{FF2B5EF4-FFF2-40B4-BE49-F238E27FC236}">
                <a16:creationId xmlns:a16="http://schemas.microsoft.com/office/drawing/2014/main" id="{9D83FD7F-7ED5-6029-03C2-3354D5BF320E}"/>
              </a:ext>
            </a:extLst>
          </p:cNvPr>
          <p:cNvPicPr>
            <a:picLocks noChangeAspect="1"/>
          </p:cNvPicPr>
          <p:nvPr/>
        </p:nvPicPr>
        <p:blipFill>
          <a:blip r:embed="rId4"/>
          <a:stretch>
            <a:fillRect/>
          </a:stretch>
        </p:blipFill>
        <p:spPr>
          <a:xfrm flipH="1">
            <a:off x="3248302" y="1919324"/>
            <a:ext cx="2283821" cy="4371896"/>
          </a:xfrm>
          <a:prstGeom prst="rect">
            <a:avLst/>
          </a:prstGeom>
        </p:spPr>
      </p:pic>
      <p:pic>
        <p:nvPicPr>
          <p:cNvPr id="27" name="Picture 26" descr="A person in a suit&#10;&#10;Description automatically generated with low confidence">
            <a:extLst>
              <a:ext uri="{FF2B5EF4-FFF2-40B4-BE49-F238E27FC236}">
                <a16:creationId xmlns:a16="http://schemas.microsoft.com/office/drawing/2014/main" id="{CC68F951-FFF2-2D28-1FE9-A2413C702C66}"/>
              </a:ext>
            </a:extLst>
          </p:cNvPr>
          <p:cNvPicPr>
            <a:picLocks noChangeAspect="1"/>
          </p:cNvPicPr>
          <p:nvPr/>
        </p:nvPicPr>
        <p:blipFill>
          <a:blip r:embed="rId5"/>
          <a:stretch>
            <a:fillRect/>
          </a:stretch>
        </p:blipFill>
        <p:spPr>
          <a:xfrm flipH="1">
            <a:off x="-75044" y="2607318"/>
            <a:ext cx="3628656" cy="3761553"/>
          </a:xfrm>
          <a:prstGeom prst="rect">
            <a:avLst/>
          </a:prstGeom>
        </p:spPr>
      </p:pic>
      <p:sp>
        <p:nvSpPr>
          <p:cNvPr id="29" name="Rectangle 28">
            <a:extLst>
              <a:ext uri="{FF2B5EF4-FFF2-40B4-BE49-F238E27FC236}">
                <a16:creationId xmlns:a16="http://schemas.microsoft.com/office/drawing/2014/main" id="{43B0DD0D-2554-81AC-7E14-C1E2EB6850E7}"/>
              </a:ext>
            </a:extLst>
          </p:cNvPr>
          <p:cNvSpPr/>
          <p:nvPr/>
        </p:nvSpPr>
        <p:spPr>
          <a:xfrm rot="19801141">
            <a:off x="4453289" y="2120228"/>
            <a:ext cx="1023681" cy="1015663"/>
          </a:xfrm>
          <a:prstGeom prst="rect">
            <a:avLst/>
          </a:prstGeom>
          <a:noFill/>
        </p:spPr>
        <p:txBody>
          <a:bodyPr wrap="square" lIns="91440" tIns="45720" rIns="91440" bIns="45720">
            <a:spAutoFit/>
          </a:bodyPr>
          <a:lstStyle/>
          <a:p>
            <a:pPr algn="ctr"/>
            <a:r>
              <a:rPr lang="en-US" sz="6000" b="1" spc="50" dirty="0">
                <a:ln w="0"/>
                <a:solidFill>
                  <a:schemeClr val="bg2"/>
                </a:solidFill>
                <a:effectLst>
                  <a:innerShdw blurRad="63500" dist="50800" dir="13500000">
                    <a:srgbClr val="000000">
                      <a:alpha val="50000"/>
                    </a:srgbClr>
                  </a:innerShdw>
                </a:effectLst>
              </a:rPr>
              <a:t>?</a:t>
            </a:r>
          </a:p>
        </p:txBody>
      </p:sp>
      <p:pic>
        <p:nvPicPr>
          <p:cNvPr id="30" name="Picture 29" descr="A person in a suit&#10;&#10;Description automatically generated with low confidence">
            <a:extLst>
              <a:ext uri="{FF2B5EF4-FFF2-40B4-BE49-F238E27FC236}">
                <a16:creationId xmlns:a16="http://schemas.microsoft.com/office/drawing/2014/main" id="{4223B314-7780-40B4-8159-5FA7E0377326}"/>
              </a:ext>
            </a:extLst>
          </p:cNvPr>
          <p:cNvPicPr>
            <a:picLocks noChangeAspect="1"/>
          </p:cNvPicPr>
          <p:nvPr/>
        </p:nvPicPr>
        <p:blipFill>
          <a:blip r:embed="rId5"/>
          <a:stretch>
            <a:fillRect/>
          </a:stretch>
        </p:blipFill>
        <p:spPr>
          <a:xfrm>
            <a:off x="4923868" y="2804874"/>
            <a:ext cx="3535297" cy="3664775"/>
          </a:xfrm>
          <a:prstGeom prst="rect">
            <a:avLst/>
          </a:prstGeom>
        </p:spPr>
      </p:pic>
      <p:sp>
        <p:nvSpPr>
          <p:cNvPr id="2" name="TextBox 1">
            <a:extLst>
              <a:ext uri="{FF2B5EF4-FFF2-40B4-BE49-F238E27FC236}">
                <a16:creationId xmlns:a16="http://schemas.microsoft.com/office/drawing/2014/main" id="{88BF3A70-CB8C-DEDA-EC60-3610E7A8A780}"/>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14</a:t>
            </a:r>
          </a:p>
        </p:txBody>
      </p:sp>
    </p:spTree>
    <p:extLst>
      <p:ext uri="{BB962C8B-B14F-4D97-AF65-F5344CB8AC3E}">
        <p14:creationId xmlns:p14="http://schemas.microsoft.com/office/powerpoint/2010/main" val="117647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3F30DA-D802-05A4-1A32-D13C70AB42F9}"/>
              </a:ext>
            </a:extLst>
          </p:cNvPr>
          <p:cNvSpPr/>
          <p:nvPr/>
        </p:nvSpPr>
        <p:spPr>
          <a:xfrm>
            <a:off x="1" y="1"/>
            <a:ext cx="12192000" cy="6858000"/>
          </a:xfrm>
          <a:prstGeom prst="rect">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3">
            <a:extLst>
              <a:ext uri="{FF2B5EF4-FFF2-40B4-BE49-F238E27FC236}">
                <a16:creationId xmlns:a16="http://schemas.microsoft.com/office/drawing/2014/main" id="{E6977C0E-DE8F-4BAE-BA76-50E2FB3BDB61}"/>
              </a:ext>
            </a:extLst>
          </p:cNvPr>
          <p:cNvSpPr txBox="1"/>
          <p:nvPr/>
        </p:nvSpPr>
        <p:spPr>
          <a:xfrm>
            <a:off x="1257711" y="1095169"/>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AD48"/>
                </a:solidFill>
                <a:effectLst/>
                <a:uLnTx/>
                <a:uFillTx/>
                <a:latin typeface="Segoe UI Semibold" panose="020B0702040204020203" pitchFamily="34" charset="0"/>
                <a:ea typeface="+mn-ea"/>
                <a:cs typeface="Segoe UI Semibold" panose="020B0702040204020203" pitchFamily="34" charset="0"/>
              </a:rPr>
              <a:t>Stress</a:t>
            </a:r>
            <a:r>
              <a:rPr kumimoji="0" lang="en-US" sz="3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Response</a:t>
            </a:r>
            <a:endParaRPr kumimoji="0" lang="fr-FR"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pSp>
        <p:nvGrpSpPr>
          <p:cNvPr id="17" name="Group 16">
            <a:extLst>
              <a:ext uri="{FF2B5EF4-FFF2-40B4-BE49-F238E27FC236}">
                <a16:creationId xmlns:a16="http://schemas.microsoft.com/office/drawing/2014/main" id="{CC5C469D-A680-87F7-F0DF-731F1C3B6966}"/>
              </a:ext>
            </a:extLst>
          </p:cNvPr>
          <p:cNvGrpSpPr/>
          <p:nvPr/>
        </p:nvGrpSpPr>
        <p:grpSpPr>
          <a:xfrm>
            <a:off x="656208" y="3667813"/>
            <a:ext cx="10879584" cy="1542542"/>
            <a:chOff x="625365" y="4754918"/>
            <a:chExt cx="10941270" cy="1551288"/>
          </a:xfrm>
        </p:grpSpPr>
        <p:grpSp>
          <p:nvGrpSpPr>
            <p:cNvPr id="13" name="Group 12">
              <a:extLst>
                <a:ext uri="{FF2B5EF4-FFF2-40B4-BE49-F238E27FC236}">
                  <a16:creationId xmlns:a16="http://schemas.microsoft.com/office/drawing/2014/main" id="{FA609A61-18BF-EA8E-A687-53089551F148}"/>
                </a:ext>
              </a:extLst>
            </p:cNvPr>
            <p:cNvGrpSpPr/>
            <p:nvPr/>
          </p:nvGrpSpPr>
          <p:grpSpPr>
            <a:xfrm>
              <a:off x="625365" y="4754918"/>
              <a:ext cx="3647090" cy="1551288"/>
              <a:chOff x="625365" y="4754918"/>
              <a:chExt cx="3647090" cy="1551288"/>
            </a:xfrm>
          </p:grpSpPr>
          <p:sp>
            <p:nvSpPr>
              <p:cNvPr id="2" name="Rectangle 1">
                <a:extLst>
                  <a:ext uri="{FF2B5EF4-FFF2-40B4-BE49-F238E27FC236}">
                    <a16:creationId xmlns:a16="http://schemas.microsoft.com/office/drawing/2014/main" id="{3482DE21-CA94-4BFA-BDBF-CDA2DD428203}"/>
                  </a:ext>
                </a:extLst>
              </p:cNvPr>
              <p:cNvSpPr/>
              <p:nvPr/>
            </p:nvSpPr>
            <p:spPr>
              <a:xfrm>
                <a:off x="625365" y="4754918"/>
                <a:ext cx="3647090" cy="1551288"/>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3">
                <a:extLst>
                  <a:ext uri="{FF2B5EF4-FFF2-40B4-BE49-F238E27FC236}">
                    <a16:creationId xmlns:a16="http://schemas.microsoft.com/office/drawing/2014/main" id="{BE801554-B799-4A76-9FBC-8E653971ED54}"/>
                  </a:ext>
                </a:extLst>
              </p:cNvPr>
              <p:cNvSpPr txBox="1"/>
              <p:nvPr/>
            </p:nvSpPr>
            <p:spPr>
              <a:xfrm>
                <a:off x="1030014" y="5045957"/>
                <a:ext cx="589905" cy="611043"/>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01</a:t>
                </a:r>
                <a:endParaRPr kumimoji="0" lang="fr-FR"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2" name="TextBox 13">
                <a:extLst>
                  <a:ext uri="{FF2B5EF4-FFF2-40B4-BE49-F238E27FC236}">
                    <a16:creationId xmlns:a16="http://schemas.microsoft.com/office/drawing/2014/main" id="{45A0605F-FDEE-4B1B-9171-6E99CB2474A0}"/>
                  </a:ext>
                </a:extLst>
              </p:cNvPr>
              <p:cNvSpPr txBox="1"/>
              <p:nvPr/>
            </p:nvSpPr>
            <p:spPr>
              <a:xfrm>
                <a:off x="1032544" y="5715140"/>
                <a:ext cx="2160000" cy="25115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Physical Response</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pSp>
        <p:grpSp>
          <p:nvGrpSpPr>
            <p:cNvPr id="14" name="Group 13">
              <a:extLst>
                <a:ext uri="{FF2B5EF4-FFF2-40B4-BE49-F238E27FC236}">
                  <a16:creationId xmlns:a16="http://schemas.microsoft.com/office/drawing/2014/main" id="{AE1A676C-209F-63DC-9A75-FB4CE1FC18C3}"/>
                </a:ext>
              </a:extLst>
            </p:cNvPr>
            <p:cNvGrpSpPr/>
            <p:nvPr/>
          </p:nvGrpSpPr>
          <p:grpSpPr>
            <a:xfrm>
              <a:off x="4272455" y="4754918"/>
              <a:ext cx="3647090" cy="1551288"/>
              <a:chOff x="4272455" y="4754918"/>
              <a:chExt cx="3647090" cy="1551288"/>
            </a:xfrm>
          </p:grpSpPr>
          <p:sp>
            <p:nvSpPr>
              <p:cNvPr id="3" name="Rectangle 2">
                <a:extLst>
                  <a:ext uri="{FF2B5EF4-FFF2-40B4-BE49-F238E27FC236}">
                    <a16:creationId xmlns:a16="http://schemas.microsoft.com/office/drawing/2014/main" id="{7E6E621B-F12C-4E57-91BF-3041E38E4BD5}"/>
                  </a:ext>
                </a:extLst>
              </p:cNvPr>
              <p:cNvSpPr/>
              <p:nvPr/>
            </p:nvSpPr>
            <p:spPr>
              <a:xfrm>
                <a:off x="4272455" y="4754918"/>
                <a:ext cx="3647090" cy="1551288"/>
              </a:xfrm>
              <a:prstGeom prst="rect">
                <a:avLst/>
              </a:prstGeom>
              <a:solidFill>
                <a:srgbClr val="00AD48"/>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Box 3">
                <a:extLst>
                  <a:ext uri="{FF2B5EF4-FFF2-40B4-BE49-F238E27FC236}">
                    <a16:creationId xmlns:a16="http://schemas.microsoft.com/office/drawing/2014/main" id="{37B09FE2-6DDB-4567-941F-03741359594D}"/>
                  </a:ext>
                </a:extLst>
              </p:cNvPr>
              <p:cNvSpPr txBox="1"/>
              <p:nvPr/>
            </p:nvSpPr>
            <p:spPr>
              <a:xfrm>
                <a:off x="4677104" y="4991368"/>
                <a:ext cx="682879" cy="611043"/>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02</a:t>
                </a:r>
                <a:endParaRPr kumimoji="0" lang="fr-FR"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DFF9B63F-FACB-4347-A4A3-429307C1A7F5}"/>
                  </a:ext>
                </a:extLst>
              </p:cNvPr>
              <p:cNvSpPr txBox="1"/>
              <p:nvPr/>
            </p:nvSpPr>
            <p:spPr>
              <a:xfrm>
                <a:off x="4679633" y="5660551"/>
                <a:ext cx="2614545" cy="251157"/>
              </a:xfrm>
              <a:prstGeom prst="rect">
                <a:avLst/>
              </a:prstGeom>
              <a:noFill/>
            </p:spPr>
            <p:txBody>
              <a:bodyPr wrap="square" lIns="0" tIns="0" rIns="0" bIns="0" rtlCol="0" anchor="t">
                <a:spAutoFit/>
              </a:bodyPr>
              <a:lstStyle/>
              <a:p>
                <a:pPr lvl="0">
                  <a:defRPr/>
                </a:pPr>
                <a:r>
                  <a:rPr lang="en-US" sz="2000" dirty="0">
                    <a:solidFill>
                      <a:schemeClr val="bg1"/>
                    </a:solidFill>
                    <a:latin typeface="Segoe UI Semibold" panose="020B0702040204020203" pitchFamily="34" charset="0"/>
                    <a:cs typeface="Segoe UI Semibold" panose="020B0702040204020203" pitchFamily="34" charset="0"/>
                  </a:rPr>
                  <a:t>Behavioral Response </a:t>
                </a:r>
                <a:endParaRPr kumimoji="0" lang="fr-FR"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 name="Group 14">
              <a:extLst>
                <a:ext uri="{FF2B5EF4-FFF2-40B4-BE49-F238E27FC236}">
                  <a16:creationId xmlns:a16="http://schemas.microsoft.com/office/drawing/2014/main" id="{B41A8572-E999-B130-DCAB-2FD7C8D8C502}"/>
                </a:ext>
              </a:extLst>
            </p:cNvPr>
            <p:cNvGrpSpPr/>
            <p:nvPr/>
          </p:nvGrpSpPr>
          <p:grpSpPr>
            <a:xfrm>
              <a:off x="7919545" y="4754918"/>
              <a:ext cx="3647090" cy="1551288"/>
              <a:chOff x="7919545" y="4754918"/>
              <a:chExt cx="3647090" cy="1551288"/>
            </a:xfrm>
          </p:grpSpPr>
          <p:sp>
            <p:nvSpPr>
              <p:cNvPr id="4" name="Rectangle 3">
                <a:extLst>
                  <a:ext uri="{FF2B5EF4-FFF2-40B4-BE49-F238E27FC236}">
                    <a16:creationId xmlns:a16="http://schemas.microsoft.com/office/drawing/2014/main" id="{BE26E2C0-0296-4494-825D-2414F96E2672}"/>
                  </a:ext>
                </a:extLst>
              </p:cNvPr>
              <p:cNvSpPr/>
              <p:nvPr/>
            </p:nvSpPr>
            <p:spPr>
              <a:xfrm>
                <a:off x="7919545" y="4754918"/>
                <a:ext cx="3647090" cy="1551288"/>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TextBox 3">
                <a:extLst>
                  <a:ext uri="{FF2B5EF4-FFF2-40B4-BE49-F238E27FC236}">
                    <a16:creationId xmlns:a16="http://schemas.microsoft.com/office/drawing/2014/main" id="{C18F86E9-CB53-459F-933A-D57BC5E0BA55}"/>
                  </a:ext>
                </a:extLst>
              </p:cNvPr>
              <p:cNvSpPr txBox="1"/>
              <p:nvPr/>
            </p:nvSpPr>
            <p:spPr>
              <a:xfrm>
                <a:off x="8324194" y="4895830"/>
                <a:ext cx="682879" cy="611043"/>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03</a:t>
                </a:r>
                <a:endParaRPr kumimoji="0" lang="fr-FR"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8" name="TextBox 13">
                <a:extLst>
                  <a:ext uri="{FF2B5EF4-FFF2-40B4-BE49-F238E27FC236}">
                    <a16:creationId xmlns:a16="http://schemas.microsoft.com/office/drawing/2014/main" id="{B9E2CE2D-E1E0-46FC-A779-04CB39AEC33D}"/>
                  </a:ext>
                </a:extLst>
              </p:cNvPr>
              <p:cNvSpPr txBox="1"/>
              <p:nvPr/>
            </p:nvSpPr>
            <p:spPr>
              <a:xfrm>
                <a:off x="8326724" y="5565013"/>
                <a:ext cx="2160000" cy="251157"/>
              </a:xfrm>
              <a:prstGeom prst="rect">
                <a:avLst/>
              </a:prstGeom>
              <a:noFill/>
            </p:spPr>
            <p:txBody>
              <a:bodyPr wrap="square" lIns="0" tIns="0" rIns="0" bIns="0" rtlCol="0" anchor="t">
                <a:spAutoFit/>
              </a:bodyPr>
              <a:lstStyle/>
              <a:p>
                <a:pPr lvl="0">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Mental Response</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pSp>
      </p:grpSp>
      <p:sp>
        <p:nvSpPr>
          <p:cNvPr id="18" name="TextBox 3">
            <a:extLst>
              <a:ext uri="{FF2B5EF4-FFF2-40B4-BE49-F238E27FC236}">
                <a16:creationId xmlns:a16="http://schemas.microsoft.com/office/drawing/2014/main" id="{C9DA3B36-A696-7CFE-101E-D38FEE033C39}"/>
              </a:ext>
            </a:extLst>
          </p:cNvPr>
          <p:cNvSpPr txBox="1"/>
          <p:nvPr/>
        </p:nvSpPr>
        <p:spPr>
          <a:xfrm>
            <a:off x="1324966" y="2604707"/>
            <a:ext cx="9443118" cy="58548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 good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example</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of a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stressful</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situation for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many</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people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is</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taking</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a test. If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you</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find</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testing</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to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be</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stressful</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you</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might</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notice certain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physical</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behavioral</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mental and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emotional</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a:t>
            </a:r>
            <a:r>
              <a:rPr kumimoji="0" lang="fr-FR" b="0" i="0" u="none" strike="noStrike" kern="1200" cap="none" spc="0" normalizeH="0" baseline="0" noProof="0" dirty="0" err="1">
                <a:ln>
                  <a:noFill/>
                </a:ln>
                <a:effectLst/>
                <a:uLnTx/>
                <a:uFillTx/>
                <a:latin typeface="Segoe UI Light" panose="020B0502040204020203" pitchFamily="34" charset="0"/>
                <a:cs typeface="Segoe UI Light" panose="020B0502040204020203" pitchFamily="34" charset="0"/>
              </a:rPr>
              <a:t>responses</a:t>
            </a:r>
            <a:r>
              <a:rPr kumimoji="0" lang="fr-FR" b="0"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t>
            </a:r>
          </a:p>
        </p:txBody>
      </p:sp>
      <p:sp>
        <p:nvSpPr>
          <p:cNvPr id="5" name="TextBox 4">
            <a:extLst>
              <a:ext uri="{FF2B5EF4-FFF2-40B4-BE49-F238E27FC236}">
                <a16:creationId xmlns:a16="http://schemas.microsoft.com/office/drawing/2014/main" id="{CC8FBDB6-55AE-DE8F-08FE-5595C74C685C}"/>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15</a:t>
            </a:r>
          </a:p>
        </p:txBody>
      </p:sp>
    </p:spTree>
    <p:extLst>
      <p:ext uri="{BB962C8B-B14F-4D97-AF65-F5344CB8AC3E}">
        <p14:creationId xmlns:p14="http://schemas.microsoft.com/office/powerpoint/2010/main" val="4290060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890549-2D2F-68C7-C84E-B34FFCC07BF3}"/>
              </a:ext>
            </a:extLst>
          </p:cNvPr>
          <p:cNvSpPr/>
          <p:nvPr/>
        </p:nvSpPr>
        <p:spPr>
          <a:xfrm>
            <a:off x="1" y="1"/>
            <a:ext cx="12192000" cy="6858000"/>
          </a:xfrm>
          <a:prstGeom prst="rect">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1">
            <a:extLst>
              <a:ext uri="{FF2B5EF4-FFF2-40B4-BE49-F238E27FC236}">
                <a16:creationId xmlns:a16="http://schemas.microsoft.com/office/drawing/2014/main" id="{27FD469C-CBD2-4240-BE68-E05528D4CA48}"/>
              </a:ext>
            </a:extLst>
          </p:cNvPr>
          <p:cNvSpPr/>
          <p:nvPr/>
        </p:nvSpPr>
        <p:spPr>
          <a:xfrm>
            <a:off x="1343024" y="1145157"/>
            <a:ext cx="3012758" cy="2525468"/>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TextBox 13">
            <a:extLst>
              <a:ext uri="{FF2B5EF4-FFF2-40B4-BE49-F238E27FC236}">
                <a16:creationId xmlns:a16="http://schemas.microsoft.com/office/drawing/2014/main" id="{4D5DA5E9-7438-4C1D-8A34-0F075881A0A0}"/>
              </a:ext>
            </a:extLst>
          </p:cNvPr>
          <p:cNvSpPr txBox="1"/>
          <p:nvPr/>
        </p:nvSpPr>
        <p:spPr>
          <a:xfrm>
            <a:off x="1769403" y="1453604"/>
            <a:ext cx="2160000" cy="307777"/>
          </a:xfrm>
          <a:prstGeom prst="rect">
            <a:avLst/>
          </a:prstGeom>
          <a:noFill/>
        </p:spPr>
        <p:txBody>
          <a:bodyPr wrap="square" lIns="0" tIns="0" rIns="0" bIns="0" rtlCol="0" anchor="t">
            <a:spAutoFit/>
          </a:bodyPr>
          <a:lstStyle/>
          <a:p>
            <a:r>
              <a:rPr lang="en-US" sz="2000" dirty="0">
                <a:solidFill>
                  <a:schemeClr val="bg1"/>
                </a:solidFill>
                <a:latin typeface="Segoe UI Semibold" panose="020B0702040204020203" pitchFamily="34" charset="0"/>
                <a:cs typeface="Segoe UI Semibold" panose="020B0702040204020203" pitchFamily="34" charset="0"/>
              </a:rPr>
              <a:t>Change Attitude</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32" name="TextBox 31">
            <a:extLst>
              <a:ext uri="{FF2B5EF4-FFF2-40B4-BE49-F238E27FC236}">
                <a16:creationId xmlns:a16="http://schemas.microsoft.com/office/drawing/2014/main" id="{14493352-36BD-4A8C-9D9B-4EFC4D914861}"/>
              </a:ext>
            </a:extLst>
          </p:cNvPr>
          <p:cNvSpPr txBox="1"/>
          <p:nvPr/>
        </p:nvSpPr>
        <p:spPr>
          <a:xfrm>
            <a:off x="1766873" y="2012431"/>
            <a:ext cx="2160000"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Find other ways to think about stressful situations.</a:t>
            </a:r>
          </a:p>
          <a:p>
            <a:pPr>
              <a:lnSpc>
                <a:spcPct val="150000"/>
              </a:lnSpc>
            </a:pPr>
            <a:r>
              <a:rPr lang="en-US" dirty="0">
                <a:solidFill>
                  <a:schemeClr val="bg1"/>
                </a:solidFill>
              </a:rPr>
              <a:t>- ”Life is 10% what happens to use, and 90% how we react to it.”</a:t>
            </a:r>
          </a:p>
        </p:txBody>
      </p:sp>
      <p:sp>
        <p:nvSpPr>
          <p:cNvPr id="34" name="Rectangle 33">
            <a:extLst>
              <a:ext uri="{FF2B5EF4-FFF2-40B4-BE49-F238E27FC236}">
                <a16:creationId xmlns:a16="http://schemas.microsoft.com/office/drawing/2014/main" id="{EA0E3999-A88E-4243-86F0-19D247FE632D}"/>
              </a:ext>
            </a:extLst>
          </p:cNvPr>
          <p:cNvSpPr/>
          <p:nvPr/>
        </p:nvSpPr>
        <p:spPr>
          <a:xfrm>
            <a:off x="4589621" y="1145157"/>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5" name="TextBox 34">
            <a:extLst>
              <a:ext uri="{FF2B5EF4-FFF2-40B4-BE49-F238E27FC236}">
                <a16:creationId xmlns:a16="http://schemas.microsoft.com/office/drawing/2014/main" id="{100242F5-3C4C-4190-AA17-FAD68F4FADF5}"/>
              </a:ext>
            </a:extLst>
          </p:cNvPr>
          <p:cNvSpPr txBox="1"/>
          <p:nvPr/>
        </p:nvSpPr>
        <p:spPr>
          <a:xfrm>
            <a:off x="5016000" y="1453604"/>
            <a:ext cx="2160000" cy="307777"/>
          </a:xfrm>
          <a:prstGeom prst="rect">
            <a:avLst/>
          </a:prstGeom>
          <a:noFill/>
        </p:spPr>
        <p:txBody>
          <a:bodyPr wrap="square" lIns="0" tIns="0" rIns="0" bIns="0" rtlCol="0" anchor="t">
            <a:spAutoFit/>
          </a:bodyPr>
          <a:lstStyle/>
          <a:p>
            <a:r>
              <a:rPr lang="en-US" sz="2000" dirty="0">
                <a:latin typeface="Segoe UI Semibold" panose="020B0702040204020203" pitchFamily="34" charset="0"/>
                <a:cs typeface="Segoe UI Semibold" panose="020B0702040204020203" pitchFamily="34" charset="0"/>
              </a:rPr>
              <a:t>Be Realistic</a:t>
            </a:r>
            <a:endParaRPr lang="fr-FR" sz="2000" dirty="0">
              <a:latin typeface="Segoe UI Semibold" panose="020B0702040204020203" pitchFamily="34" charset="0"/>
              <a:cs typeface="Segoe UI Semibold" panose="020B0702040204020203" pitchFamily="34" charset="0"/>
            </a:endParaRPr>
          </a:p>
        </p:txBody>
      </p:sp>
      <p:sp>
        <p:nvSpPr>
          <p:cNvPr id="36" name="TextBox 35">
            <a:extLst>
              <a:ext uri="{FF2B5EF4-FFF2-40B4-BE49-F238E27FC236}">
                <a16:creationId xmlns:a16="http://schemas.microsoft.com/office/drawing/2014/main" id="{74BD5DEA-7A05-435B-A0F3-E69E4E67B4DD}"/>
              </a:ext>
            </a:extLst>
          </p:cNvPr>
          <p:cNvSpPr txBox="1"/>
          <p:nvPr/>
        </p:nvSpPr>
        <p:spPr>
          <a:xfrm>
            <a:off x="5013470" y="2012431"/>
            <a:ext cx="2160000"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Set practical goals for dealing with situations and solving problems.</a:t>
            </a:r>
          </a:p>
          <a:p>
            <a:pPr>
              <a:lnSpc>
                <a:spcPct val="150000"/>
              </a:lnSpc>
            </a:pPr>
            <a:r>
              <a:rPr lang="en-US" dirty="0"/>
              <a:t>- Develop realistic expectations of yourself and others.</a:t>
            </a:r>
          </a:p>
        </p:txBody>
      </p:sp>
      <p:sp>
        <p:nvSpPr>
          <p:cNvPr id="38" name="Rectangle 37">
            <a:extLst>
              <a:ext uri="{FF2B5EF4-FFF2-40B4-BE49-F238E27FC236}">
                <a16:creationId xmlns:a16="http://schemas.microsoft.com/office/drawing/2014/main" id="{09AF9EC3-6524-4DA7-A28D-10C323F438B9}"/>
              </a:ext>
            </a:extLst>
          </p:cNvPr>
          <p:cNvSpPr/>
          <p:nvPr/>
        </p:nvSpPr>
        <p:spPr>
          <a:xfrm>
            <a:off x="7836218" y="1145157"/>
            <a:ext cx="3012758" cy="2525468"/>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9" name="TextBox 38">
            <a:extLst>
              <a:ext uri="{FF2B5EF4-FFF2-40B4-BE49-F238E27FC236}">
                <a16:creationId xmlns:a16="http://schemas.microsoft.com/office/drawing/2014/main" id="{DC8D6CC8-CE98-4EE2-A6AF-AC6D91AE8860}"/>
              </a:ext>
            </a:extLst>
          </p:cNvPr>
          <p:cNvSpPr txBox="1"/>
          <p:nvPr/>
        </p:nvSpPr>
        <p:spPr>
          <a:xfrm>
            <a:off x="8262597" y="1453604"/>
            <a:ext cx="2160000" cy="615553"/>
          </a:xfrm>
          <a:prstGeom prst="rect">
            <a:avLst/>
          </a:prstGeom>
          <a:noFill/>
        </p:spPr>
        <p:txBody>
          <a:bodyPr wrap="square" lIns="0" tIns="0" rIns="0" bIns="0" rtlCol="0" anchor="t">
            <a:spAutoFit/>
          </a:bodyPr>
          <a:lstStyle/>
          <a:p>
            <a:r>
              <a:rPr lang="en-US" sz="2000" dirty="0">
                <a:solidFill>
                  <a:schemeClr val="bg1"/>
                </a:solidFill>
                <a:latin typeface="Segoe UI Semibold" panose="020B0702040204020203" pitchFamily="34" charset="0"/>
                <a:cs typeface="Segoe UI Semibold" panose="020B0702040204020203" pitchFamily="34" charset="0"/>
              </a:rPr>
              <a:t>Organize and Change</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40" name="TextBox 39">
            <a:extLst>
              <a:ext uri="{FF2B5EF4-FFF2-40B4-BE49-F238E27FC236}">
                <a16:creationId xmlns:a16="http://schemas.microsoft.com/office/drawing/2014/main" id="{68240234-5B98-4B7D-B388-5DF535851BF9}"/>
              </a:ext>
            </a:extLst>
          </p:cNvPr>
          <p:cNvSpPr txBox="1"/>
          <p:nvPr/>
        </p:nvSpPr>
        <p:spPr>
          <a:xfrm>
            <a:off x="8260067" y="2067023"/>
            <a:ext cx="2160000"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Being unorganized or engaging is poor planning often leads to frustration or crisis situations, which most always leads to feeling stressed.</a:t>
            </a:r>
          </a:p>
        </p:txBody>
      </p:sp>
      <p:sp>
        <p:nvSpPr>
          <p:cNvPr id="42" name="Rectangle 41">
            <a:extLst>
              <a:ext uri="{FF2B5EF4-FFF2-40B4-BE49-F238E27FC236}">
                <a16:creationId xmlns:a16="http://schemas.microsoft.com/office/drawing/2014/main" id="{3ACFD70C-9766-4BCF-BD66-9AD7269FC79C}"/>
              </a:ext>
            </a:extLst>
          </p:cNvPr>
          <p:cNvSpPr/>
          <p:nvPr/>
        </p:nvSpPr>
        <p:spPr>
          <a:xfrm>
            <a:off x="1343024" y="3877489"/>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3" name="TextBox 42">
            <a:extLst>
              <a:ext uri="{FF2B5EF4-FFF2-40B4-BE49-F238E27FC236}">
                <a16:creationId xmlns:a16="http://schemas.microsoft.com/office/drawing/2014/main" id="{EC8CAA22-948A-49F4-966A-568F2B37D4FE}"/>
              </a:ext>
            </a:extLst>
          </p:cNvPr>
          <p:cNvSpPr txBox="1"/>
          <p:nvPr/>
        </p:nvSpPr>
        <p:spPr>
          <a:xfrm>
            <a:off x="1769403" y="4131344"/>
            <a:ext cx="2160000" cy="615553"/>
          </a:xfrm>
          <a:prstGeom prst="rect">
            <a:avLst/>
          </a:prstGeom>
          <a:noFill/>
        </p:spPr>
        <p:txBody>
          <a:bodyPr wrap="square" lIns="0" tIns="0" rIns="0" bIns="0" rtlCol="0" anchor="t">
            <a:spAutoFit/>
          </a:bodyPr>
          <a:lstStyle/>
          <a:p>
            <a:r>
              <a:rPr lang="en-US" sz="2000" dirty="0">
                <a:latin typeface="Segoe UI Semibold" panose="020B0702040204020203" pitchFamily="34" charset="0"/>
                <a:cs typeface="Segoe UI Semibold" panose="020B0702040204020203" pitchFamily="34" charset="0"/>
              </a:rPr>
              <a:t>Take Break, Give yourself “me time”</a:t>
            </a:r>
            <a:endParaRPr lang="fr-FR" sz="2000" dirty="0">
              <a:latin typeface="Segoe UI Semibold" panose="020B0702040204020203" pitchFamily="34" charset="0"/>
              <a:cs typeface="Segoe UI Semibold" panose="020B0702040204020203" pitchFamily="34" charset="0"/>
            </a:endParaRPr>
          </a:p>
        </p:txBody>
      </p:sp>
      <p:sp>
        <p:nvSpPr>
          <p:cNvPr id="44" name="TextBox 43">
            <a:extLst>
              <a:ext uri="{FF2B5EF4-FFF2-40B4-BE49-F238E27FC236}">
                <a16:creationId xmlns:a16="http://schemas.microsoft.com/office/drawing/2014/main" id="{CFA9367C-BCC7-4CA8-B564-C5BA6EFDFCF6}"/>
              </a:ext>
            </a:extLst>
          </p:cNvPr>
          <p:cNvSpPr txBox="1"/>
          <p:nvPr/>
        </p:nvSpPr>
        <p:spPr>
          <a:xfrm>
            <a:off x="1766873" y="4772059"/>
            <a:ext cx="2160000"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Learn that taking time to yourself for rejuvenation and relaxation is just as important as giving time to other activities.</a:t>
            </a:r>
          </a:p>
        </p:txBody>
      </p:sp>
      <p:sp>
        <p:nvSpPr>
          <p:cNvPr id="46" name="Rectangle 45">
            <a:extLst>
              <a:ext uri="{FF2B5EF4-FFF2-40B4-BE49-F238E27FC236}">
                <a16:creationId xmlns:a16="http://schemas.microsoft.com/office/drawing/2014/main" id="{10D13352-194B-4025-A540-96418CA3CF34}"/>
              </a:ext>
            </a:extLst>
          </p:cNvPr>
          <p:cNvSpPr/>
          <p:nvPr/>
        </p:nvSpPr>
        <p:spPr>
          <a:xfrm>
            <a:off x="4589621" y="3877489"/>
            <a:ext cx="3012758" cy="2525468"/>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7" name="TextBox 46">
            <a:extLst>
              <a:ext uri="{FF2B5EF4-FFF2-40B4-BE49-F238E27FC236}">
                <a16:creationId xmlns:a16="http://schemas.microsoft.com/office/drawing/2014/main" id="{38F862CD-5B36-4861-AB2B-DDFC78541036}"/>
              </a:ext>
            </a:extLst>
          </p:cNvPr>
          <p:cNvSpPr txBox="1"/>
          <p:nvPr/>
        </p:nvSpPr>
        <p:spPr>
          <a:xfrm>
            <a:off x="5016000" y="4185936"/>
            <a:ext cx="2160000" cy="307777"/>
          </a:xfrm>
          <a:prstGeom prst="rect">
            <a:avLst/>
          </a:prstGeom>
          <a:noFill/>
        </p:spPr>
        <p:txBody>
          <a:bodyPr wrap="square" lIns="0" tIns="0" rIns="0" bIns="0" rtlCol="0" anchor="t">
            <a:spAutoFit/>
          </a:bodyPr>
          <a:lstStyle/>
          <a:p>
            <a:r>
              <a:rPr lang="en-US" sz="2000" dirty="0">
                <a:solidFill>
                  <a:schemeClr val="bg1"/>
                </a:solidFill>
                <a:latin typeface="Segoe UI Semibold" panose="020B0702040204020203" pitchFamily="34" charset="0"/>
                <a:cs typeface="Segoe UI Semibold" panose="020B0702040204020203" pitchFamily="34" charset="0"/>
              </a:rPr>
              <a:t>Learn to say “NO”</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48" name="TextBox 47">
            <a:extLst>
              <a:ext uri="{FF2B5EF4-FFF2-40B4-BE49-F238E27FC236}">
                <a16:creationId xmlns:a16="http://schemas.microsoft.com/office/drawing/2014/main" id="{3315A551-56DF-4594-AB54-8050E4260E3A}"/>
              </a:ext>
            </a:extLst>
          </p:cNvPr>
          <p:cNvSpPr txBox="1"/>
          <p:nvPr/>
        </p:nvSpPr>
        <p:spPr>
          <a:xfrm>
            <a:off x="5013470" y="4744763"/>
            <a:ext cx="2160000"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Learn to pick and choose which things you will say “yes” to and which things you will not.</a:t>
            </a:r>
          </a:p>
        </p:txBody>
      </p:sp>
      <p:sp>
        <p:nvSpPr>
          <p:cNvPr id="50" name="Rectangle 49">
            <a:extLst>
              <a:ext uri="{FF2B5EF4-FFF2-40B4-BE49-F238E27FC236}">
                <a16:creationId xmlns:a16="http://schemas.microsoft.com/office/drawing/2014/main" id="{7D74D3CF-2BB2-4EF5-8FB2-433C1A10B5A3}"/>
              </a:ext>
            </a:extLst>
          </p:cNvPr>
          <p:cNvSpPr/>
          <p:nvPr/>
        </p:nvSpPr>
        <p:spPr>
          <a:xfrm>
            <a:off x="7836218" y="3877489"/>
            <a:ext cx="3012758" cy="252546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51" name="TextBox 50">
            <a:extLst>
              <a:ext uri="{FF2B5EF4-FFF2-40B4-BE49-F238E27FC236}">
                <a16:creationId xmlns:a16="http://schemas.microsoft.com/office/drawing/2014/main" id="{C6ABC405-428F-408E-8595-172CE79AE6B3}"/>
              </a:ext>
            </a:extLst>
          </p:cNvPr>
          <p:cNvSpPr txBox="1"/>
          <p:nvPr/>
        </p:nvSpPr>
        <p:spPr>
          <a:xfrm>
            <a:off x="8262597" y="4185936"/>
            <a:ext cx="2160000" cy="307777"/>
          </a:xfrm>
          <a:prstGeom prst="rect">
            <a:avLst/>
          </a:prstGeom>
          <a:noFill/>
        </p:spPr>
        <p:txBody>
          <a:bodyPr wrap="square" lIns="0" tIns="0" rIns="0" bIns="0" rtlCol="0" anchor="t">
            <a:spAutoFit/>
          </a:bodyPr>
          <a:lstStyle/>
          <a:p>
            <a:r>
              <a:rPr lang="en-US" sz="2000" dirty="0">
                <a:latin typeface="Segoe UI Semibold" panose="020B0702040204020203" pitchFamily="34" charset="0"/>
                <a:cs typeface="Segoe UI Semibold" panose="020B0702040204020203" pitchFamily="34" charset="0"/>
              </a:rPr>
              <a:t>Regular Exercise</a:t>
            </a:r>
            <a:endParaRPr lang="fr-FR" sz="2000" dirty="0">
              <a:latin typeface="Segoe UI Semibold" panose="020B0702040204020203" pitchFamily="34" charset="0"/>
              <a:cs typeface="Segoe UI Semibold" panose="020B0702040204020203" pitchFamily="34" charset="0"/>
            </a:endParaRPr>
          </a:p>
        </p:txBody>
      </p:sp>
      <p:sp>
        <p:nvSpPr>
          <p:cNvPr id="52" name="TextBox 51">
            <a:extLst>
              <a:ext uri="{FF2B5EF4-FFF2-40B4-BE49-F238E27FC236}">
                <a16:creationId xmlns:a16="http://schemas.microsoft.com/office/drawing/2014/main" id="{F708EF1C-09AF-4842-83E7-962720BC5CE5}"/>
              </a:ext>
            </a:extLst>
          </p:cNvPr>
          <p:cNvSpPr txBox="1"/>
          <p:nvPr/>
        </p:nvSpPr>
        <p:spPr>
          <a:xfrm>
            <a:off x="8260067" y="4744763"/>
            <a:ext cx="2160000"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Exercising regularly can help relieve some symptoms of depression and stress. It help us to maintain out health.</a:t>
            </a:r>
          </a:p>
        </p:txBody>
      </p:sp>
      <p:sp>
        <p:nvSpPr>
          <p:cNvPr id="3" name="TextBox 3">
            <a:extLst>
              <a:ext uri="{FF2B5EF4-FFF2-40B4-BE49-F238E27FC236}">
                <a16:creationId xmlns:a16="http://schemas.microsoft.com/office/drawing/2014/main" id="{76959A32-7473-D1D3-2DEE-AB9742E15610}"/>
              </a:ext>
            </a:extLst>
          </p:cNvPr>
          <p:cNvSpPr txBox="1"/>
          <p:nvPr/>
        </p:nvSpPr>
        <p:spPr>
          <a:xfrm>
            <a:off x="1766873" y="402702"/>
            <a:ext cx="4076700" cy="56156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Reduce </a:t>
            </a:r>
            <a:r>
              <a:rPr kumimoji="0" lang="en-US" sz="3600" b="1" i="0" u="none" strike="noStrike" kern="1200" cap="none" spc="0" normalizeH="0" baseline="0" noProof="0" dirty="0">
                <a:ln>
                  <a:noFill/>
                </a:ln>
                <a:solidFill>
                  <a:srgbClr val="00AD48"/>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Stress</a:t>
            </a:r>
            <a:endParaRPr kumimoji="0" lang="fr-FR" sz="3600" b="1"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BA3CC3A-54DF-247D-4FA8-63E657B7FE58}"/>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16</a:t>
            </a:r>
          </a:p>
        </p:txBody>
      </p:sp>
    </p:spTree>
    <p:extLst>
      <p:ext uri="{BB962C8B-B14F-4D97-AF65-F5344CB8AC3E}">
        <p14:creationId xmlns:p14="http://schemas.microsoft.com/office/powerpoint/2010/main" val="2328692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34FCE4-D1EF-1A00-2E2D-54D57A10E62D}"/>
              </a:ext>
            </a:extLst>
          </p:cNvPr>
          <p:cNvSpPr/>
          <p:nvPr/>
        </p:nvSpPr>
        <p:spPr>
          <a:xfrm>
            <a:off x="1" y="1"/>
            <a:ext cx="12192000" cy="6858000"/>
          </a:xfrm>
          <a:prstGeom prst="rect">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a:extLst>
              <a:ext uri="{FF2B5EF4-FFF2-40B4-BE49-F238E27FC236}">
                <a16:creationId xmlns:a16="http://schemas.microsoft.com/office/drawing/2014/main" id="{DB2EE062-A3FE-C6CE-B600-5EA68048504C}"/>
              </a:ext>
            </a:extLst>
          </p:cNvPr>
          <p:cNvGrpSpPr/>
          <p:nvPr/>
        </p:nvGrpSpPr>
        <p:grpSpPr>
          <a:xfrm>
            <a:off x="1343024" y="2165051"/>
            <a:ext cx="9505952" cy="2527898"/>
            <a:chOff x="1343024" y="3590881"/>
            <a:chExt cx="9505952" cy="2527898"/>
          </a:xfrm>
        </p:grpSpPr>
        <p:grpSp>
          <p:nvGrpSpPr>
            <p:cNvPr id="4" name="Group 3">
              <a:extLst>
                <a:ext uri="{FF2B5EF4-FFF2-40B4-BE49-F238E27FC236}">
                  <a16:creationId xmlns:a16="http://schemas.microsoft.com/office/drawing/2014/main" id="{C303AB6F-E244-8EF4-E86C-B88007566DD0}"/>
                </a:ext>
              </a:extLst>
            </p:cNvPr>
            <p:cNvGrpSpPr/>
            <p:nvPr/>
          </p:nvGrpSpPr>
          <p:grpSpPr>
            <a:xfrm>
              <a:off x="4587091" y="3593311"/>
              <a:ext cx="3012758" cy="2525468"/>
              <a:chOff x="4589621" y="858549"/>
              <a:chExt cx="3012758" cy="2525468"/>
            </a:xfrm>
          </p:grpSpPr>
          <p:sp>
            <p:nvSpPr>
              <p:cNvPr id="34" name="Rectangle 33">
                <a:extLst>
                  <a:ext uri="{FF2B5EF4-FFF2-40B4-BE49-F238E27FC236}">
                    <a16:creationId xmlns:a16="http://schemas.microsoft.com/office/drawing/2014/main" id="{EA0E3999-A88E-4243-86F0-19D247FE632D}"/>
                  </a:ext>
                </a:extLst>
              </p:cNvPr>
              <p:cNvSpPr/>
              <p:nvPr/>
            </p:nvSpPr>
            <p:spPr>
              <a:xfrm>
                <a:off x="4589621" y="858549"/>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5" name="TextBox 34">
                <a:extLst>
                  <a:ext uri="{FF2B5EF4-FFF2-40B4-BE49-F238E27FC236}">
                    <a16:creationId xmlns:a16="http://schemas.microsoft.com/office/drawing/2014/main" id="{100242F5-3C4C-4190-AA17-FAD68F4FADF5}"/>
                  </a:ext>
                </a:extLst>
              </p:cNvPr>
              <p:cNvSpPr txBox="1"/>
              <p:nvPr/>
            </p:nvSpPr>
            <p:spPr>
              <a:xfrm>
                <a:off x="5016000" y="1166996"/>
                <a:ext cx="2160000" cy="307777"/>
              </a:xfrm>
              <a:prstGeom prst="rect">
                <a:avLst/>
              </a:prstGeom>
              <a:noFill/>
            </p:spPr>
            <p:txBody>
              <a:bodyPr wrap="square" lIns="0" tIns="0" rIns="0" bIns="0" rtlCol="0" anchor="t">
                <a:spAutoFit/>
              </a:bodyPr>
              <a:lstStyle/>
              <a:p>
                <a:r>
                  <a:rPr lang="en-US" sz="2000" dirty="0">
                    <a:latin typeface="Segoe UI Semibold" panose="020B0702040204020203" pitchFamily="34" charset="0"/>
                    <a:cs typeface="Segoe UI Semibold" panose="020B0702040204020203" pitchFamily="34" charset="0"/>
                  </a:rPr>
                  <a:t>Slow Down</a:t>
                </a:r>
                <a:endParaRPr lang="fr-FR" sz="2000" dirty="0">
                  <a:latin typeface="Segoe UI Semibold" panose="020B0702040204020203" pitchFamily="34" charset="0"/>
                  <a:cs typeface="Segoe UI Semibold" panose="020B0702040204020203" pitchFamily="34" charset="0"/>
                </a:endParaRPr>
              </a:p>
            </p:txBody>
          </p:sp>
          <p:sp>
            <p:nvSpPr>
              <p:cNvPr id="36" name="TextBox 35">
                <a:extLst>
                  <a:ext uri="{FF2B5EF4-FFF2-40B4-BE49-F238E27FC236}">
                    <a16:creationId xmlns:a16="http://schemas.microsoft.com/office/drawing/2014/main" id="{74BD5DEA-7A05-435B-A0F3-E69E4E67B4DD}"/>
                  </a:ext>
                </a:extLst>
              </p:cNvPr>
              <p:cNvSpPr txBox="1"/>
              <p:nvPr/>
            </p:nvSpPr>
            <p:spPr>
              <a:xfrm>
                <a:off x="5013470" y="1725823"/>
                <a:ext cx="2160000"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gn="just">
                  <a:lnSpc>
                    <a:spcPct val="150000"/>
                  </a:lnSpc>
                </a:pPr>
                <a:r>
                  <a:rPr lang="en-US" dirty="0"/>
                  <a:t>Know your limits and cur down on the number of things you try to do each day. Particularly if you do not have enough time for them or for yourself.</a:t>
                </a:r>
              </a:p>
            </p:txBody>
          </p:sp>
        </p:grpSp>
        <p:grpSp>
          <p:nvGrpSpPr>
            <p:cNvPr id="5" name="Group 4">
              <a:extLst>
                <a:ext uri="{FF2B5EF4-FFF2-40B4-BE49-F238E27FC236}">
                  <a16:creationId xmlns:a16="http://schemas.microsoft.com/office/drawing/2014/main" id="{E5F43F93-F5F4-3B9A-88D6-09F88A2AA3F6}"/>
                </a:ext>
              </a:extLst>
            </p:cNvPr>
            <p:cNvGrpSpPr/>
            <p:nvPr/>
          </p:nvGrpSpPr>
          <p:grpSpPr>
            <a:xfrm>
              <a:off x="7836218" y="3590881"/>
              <a:ext cx="3012758" cy="2525468"/>
              <a:chOff x="7836218" y="858549"/>
              <a:chExt cx="3012758" cy="2525468"/>
            </a:xfrm>
          </p:grpSpPr>
          <p:sp>
            <p:nvSpPr>
              <p:cNvPr id="38" name="Rectangle 37">
                <a:extLst>
                  <a:ext uri="{FF2B5EF4-FFF2-40B4-BE49-F238E27FC236}">
                    <a16:creationId xmlns:a16="http://schemas.microsoft.com/office/drawing/2014/main" id="{09AF9EC3-6524-4DA7-A28D-10C323F438B9}"/>
                  </a:ext>
                </a:extLst>
              </p:cNvPr>
              <p:cNvSpPr/>
              <p:nvPr/>
            </p:nvSpPr>
            <p:spPr>
              <a:xfrm>
                <a:off x="7836218" y="858549"/>
                <a:ext cx="3012758" cy="2525468"/>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9" name="TextBox 38">
                <a:extLst>
                  <a:ext uri="{FF2B5EF4-FFF2-40B4-BE49-F238E27FC236}">
                    <a16:creationId xmlns:a16="http://schemas.microsoft.com/office/drawing/2014/main" id="{DC8D6CC8-CE98-4EE2-A6AF-AC6D91AE8860}"/>
                  </a:ext>
                </a:extLst>
              </p:cNvPr>
              <p:cNvSpPr txBox="1"/>
              <p:nvPr/>
            </p:nvSpPr>
            <p:spPr>
              <a:xfrm>
                <a:off x="8262597" y="1166996"/>
                <a:ext cx="2160000" cy="307777"/>
              </a:xfrm>
              <a:prstGeom prst="rect">
                <a:avLst/>
              </a:prstGeom>
              <a:noFill/>
            </p:spPr>
            <p:txBody>
              <a:bodyPr wrap="square" lIns="0" tIns="0" rIns="0" bIns="0" rtlCol="0" anchor="t">
                <a:spAutoFit/>
              </a:bodyPr>
              <a:lstStyle/>
              <a:p>
                <a:r>
                  <a:rPr lang="en-US" sz="2000" dirty="0">
                    <a:solidFill>
                      <a:schemeClr val="bg1"/>
                    </a:solidFill>
                    <a:latin typeface="Segoe UI Semibold" panose="020B0702040204020203" pitchFamily="34" charset="0"/>
                    <a:cs typeface="Segoe UI Semibold" panose="020B0702040204020203" pitchFamily="34" charset="0"/>
                  </a:rPr>
                  <a:t>Laugh, Use Humor</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40" name="TextBox 39">
                <a:extLst>
                  <a:ext uri="{FF2B5EF4-FFF2-40B4-BE49-F238E27FC236}">
                    <a16:creationId xmlns:a16="http://schemas.microsoft.com/office/drawing/2014/main" id="{68240234-5B98-4B7D-B388-5DF535851BF9}"/>
                  </a:ext>
                </a:extLst>
              </p:cNvPr>
              <p:cNvSpPr txBox="1"/>
              <p:nvPr/>
            </p:nvSpPr>
            <p:spPr>
              <a:xfrm>
                <a:off x="8260067" y="1780415"/>
                <a:ext cx="2160000"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gn="just">
                  <a:lnSpc>
                    <a:spcPct val="150000"/>
                  </a:lnSpc>
                </a:pPr>
                <a:r>
                  <a:rPr lang="en-US" dirty="0">
                    <a:solidFill>
                      <a:schemeClr val="bg1"/>
                    </a:solidFill>
                  </a:rPr>
                  <a:t>Do something fun and enjoyable such as seeing  funny movie, laughing with friends, reading a humorous book, or going to a comedy show.</a:t>
                </a:r>
              </a:p>
            </p:txBody>
          </p:sp>
        </p:grpSp>
        <p:grpSp>
          <p:nvGrpSpPr>
            <p:cNvPr id="7" name="Group 6">
              <a:extLst>
                <a:ext uri="{FF2B5EF4-FFF2-40B4-BE49-F238E27FC236}">
                  <a16:creationId xmlns:a16="http://schemas.microsoft.com/office/drawing/2014/main" id="{D6DA5F26-3451-2C2C-1F71-1F67451C6F31}"/>
                </a:ext>
              </a:extLst>
            </p:cNvPr>
            <p:cNvGrpSpPr/>
            <p:nvPr/>
          </p:nvGrpSpPr>
          <p:grpSpPr>
            <a:xfrm>
              <a:off x="1343024" y="3590881"/>
              <a:ext cx="3012758" cy="2525468"/>
              <a:chOff x="1343024" y="3590881"/>
              <a:chExt cx="3012758" cy="2525468"/>
            </a:xfrm>
          </p:grpSpPr>
          <p:sp>
            <p:nvSpPr>
              <p:cNvPr id="42" name="Rectangle 41">
                <a:extLst>
                  <a:ext uri="{FF2B5EF4-FFF2-40B4-BE49-F238E27FC236}">
                    <a16:creationId xmlns:a16="http://schemas.microsoft.com/office/drawing/2014/main" id="{3ACFD70C-9766-4BCF-BD66-9AD7269FC79C}"/>
                  </a:ext>
                </a:extLst>
              </p:cNvPr>
              <p:cNvSpPr/>
              <p:nvPr/>
            </p:nvSpPr>
            <p:spPr>
              <a:xfrm>
                <a:off x="1343024" y="3590881"/>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3" name="TextBox 42">
                <a:extLst>
                  <a:ext uri="{FF2B5EF4-FFF2-40B4-BE49-F238E27FC236}">
                    <a16:creationId xmlns:a16="http://schemas.microsoft.com/office/drawing/2014/main" id="{EC8CAA22-948A-49F4-966A-568F2B37D4FE}"/>
                  </a:ext>
                </a:extLst>
              </p:cNvPr>
              <p:cNvSpPr txBox="1"/>
              <p:nvPr/>
            </p:nvSpPr>
            <p:spPr>
              <a:xfrm>
                <a:off x="1769403" y="3844736"/>
                <a:ext cx="2160000" cy="307777"/>
              </a:xfrm>
              <a:prstGeom prst="rect">
                <a:avLst/>
              </a:prstGeom>
              <a:noFill/>
            </p:spPr>
            <p:txBody>
              <a:bodyPr wrap="square" lIns="0" tIns="0" rIns="0" bIns="0" rtlCol="0" anchor="t">
                <a:spAutoFit/>
              </a:bodyPr>
              <a:lstStyle/>
              <a:p>
                <a:r>
                  <a:rPr lang="en-US" sz="2000" dirty="0">
                    <a:latin typeface="Segoe UI Semibold" panose="020B0702040204020203" pitchFamily="34" charset="0"/>
                    <a:cs typeface="Segoe UI Semibold" panose="020B0702040204020203" pitchFamily="34" charset="0"/>
                  </a:rPr>
                  <a:t>Learn to relax</a:t>
                </a:r>
                <a:endParaRPr lang="fr-FR" sz="2000" dirty="0">
                  <a:latin typeface="Segoe UI Semibold" panose="020B0702040204020203" pitchFamily="34" charset="0"/>
                  <a:cs typeface="Segoe UI Semibold" panose="020B0702040204020203" pitchFamily="34" charset="0"/>
                </a:endParaRPr>
              </a:p>
            </p:txBody>
          </p:sp>
          <p:sp>
            <p:nvSpPr>
              <p:cNvPr id="44" name="TextBox 43">
                <a:extLst>
                  <a:ext uri="{FF2B5EF4-FFF2-40B4-BE49-F238E27FC236}">
                    <a16:creationId xmlns:a16="http://schemas.microsoft.com/office/drawing/2014/main" id="{CFA9367C-BCC7-4CA8-B564-C5BA6EFDFCF6}"/>
                  </a:ext>
                </a:extLst>
              </p:cNvPr>
              <p:cNvSpPr txBox="1"/>
              <p:nvPr/>
            </p:nvSpPr>
            <p:spPr>
              <a:xfrm>
                <a:off x="1766873" y="4485451"/>
                <a:ext cx="2160000"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gn="just">
                  <a:lnSpc>
                    <a:spcPct val="150000"/>
                  </a:lnSpc>
                </a:pPr>
                <a:r>
                  <a:rPr lang="en-US" dirty="0"/>
                  <a:t>Develop a regular relaxation routine. </a:t>
                </a:r>
              </a:p>
              <a:p>
                <a:pPr algn="just">
                  <a:lnSpc>
                    <a:spcPct val="150000"/>
                  </a:lnSpc>
                </a:pPr>
                <a:r>
                  <a:rPr lang="en-US" dirty="0"/>
                  <a:t>Try Yoga, meditation, or some simple quiet time.</a:t>
                </a:r>
              </a:p>
            </p:txBody>
          </p:sp>
        </p:grpSp>
      </p:grpSp>
      <p:sp>
        <p:nvSpPr>
          <p:cNvPr id="2" name="TextBox 1">
            <a:extLst>
              <a:ext uri="{FF2B5EF4-FFF2-40B4-BE49-F238E27FC236}">
                <a16:creationId xmlns:a16="http://schemas.microsoft.com/office/drawing/2014/main" id="{673857DE-DA2F-B7BD-6EE8-A098CD38D6F0}"/>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17</a:t>
            </a:r>
          </a:p>
        </p:txBody>
      </p:sp>
    </p:spTree>
    <p:extLst>
      <p:ext uri="{BB962C8B-B14F-4D97-AF65-F5344CB8AC3E}">
        <p14:creationId xmlns:p14="http://schemas.microsoft.com/office/powerpoint/2010/main" val="2285511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3F30DA-D802-05A4-1A32-D13C70AB42F9}"/>
              </a:ext>
            </a:extLst>
          </p:cNvPr>
          <p:cNvSpPr/>
          <p:nvPr/>
        </p:nvSpPr>
        <p:spPr>
          <a:xfrm>
            <a:off x="1" y="1"/>
            <a:ext cx="12192000" cy="6858000"/>
          </a:xfrm>
          <a:prstGeom prst="rect">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3">
            <a:extLst>
              <a:ext uri="{FF2B5EF4-FFF2-40B4-BE49-F238E27FC236}">
                <a16:creationId xmlns:a16="http://schemas.microsoft.com/office/drawing/2014/main" id="{E6977C0E-DE8F-4BAE-BA76-50E2FB3BDB61}"/>
              </a:ext>
            </a:extLst>
          </p:cNvPr>
          <p:cNvSpPr txBox="1"/>
          <p:nvPr/>
        </p:nvSpPr>
        <p:spPr>
          <a:xfrm>
            <a:off x="1981200" y="800396"/>
            <a:ext cx="7053921" cy="56156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Now say what is </a:t>
            </a:r>
            <a:r>
              <a:rPr kumimoji="0" lang="en-US" sz="3600" b="0" i="0" u="none" strike="noStrike" kern="1200" cap="none" spc="0" normalizeH="0" baseline="0" noProof="0" dirty="0">
                <a:ln>
                  <a:noFill/>
                </a:ln>
                <a:solidFill>
                  <a:srgbClr val="00AD48"/>
                </a:solidFill>
                <a:effectLst/>
                <a:uLnTx/>
                <a:uFillTx/>
                <a:latin typeface="Segoe UI Semibold" panose="020B0702040204020203" pitchFamily="34" charset="0"/>
                <a:ea typeface="+mn-ea"/>
                <a:cs typeface="Segoe UI Semibold" panose="020B0702040204020203" pitchFamily="34" charset="0"/>
              </a:rPr>
              <a:t>stressful </a:t>
            </a:r>
            <a:r>
              <a:rPr kumimoji="0" lang="en-US"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to you?</a:t>
            </a:r>
            <a:endParaRPr kumimoji="0" lang="fr-FR"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aphicFrame>
        <p:nvGraphicFramePr>
          <p:cNvPr id="8" name="Group 231">
            <a:extLst>
              <a:ext uri="{FF2B5EF4-FFF2-40B4-BE49-F238E27FC236}">
                <a16:creationId xmlns:a16="http://schemas.microsoft.com/office/drawing/2014/main" id="{05F8D8CB-2E10-4382-4C8A-E080F62D3802}"/>
              </a:ext>
            </a:extLst>
          </p:cNvPr>
          <p:cNvGraphicFramePr>
            <a:graphicFrameLocks/>
          </p:cNvGraphicFramePr>
          <p:nvPr>
            <p:extLst>
              <p:ext uri="{D42A27DB-BD31-4B8C-83A1-F6EECF244321}">
                <p14:modId xmlns:p14="http://schemas.microsoft.com/office/powerpoint/2010/main" val="132312374"/>
              </p:ext>
            </p:extLst>
          </p:nvPr>
        </p:nvGraphicFramePr>
        <p:xfrm>
          <a:off x="1981200" y="1575759"/>
          <a:ext cx="8229600" cy="4948239"/>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683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Work</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Roommate</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Legal matters</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haroni" panose="02010803020104030203" pitchFamily="2" charset="-79"/>
                          <a:cs typeface="Aharoni" panose="02010803020104030203" pitchFamily="2" charset="-79"/>
                        </a:rPr>
                        <a:t>Classes</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Childcare</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Mental health</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Studying</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Finances</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Law violation</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haroni" panose="02010803020104030203" pitchFamily="2" charset="-79"/>
                          <a:cs typeface="Aharoni" panose="02010803020104030203" pitchFamily="2" charset="-79"/>
                        </a:rPr>
                        <a:t>Relationship with partner</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Appearance</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Spiritual/Religious issues</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1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Relationship with family</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Physical Health</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Major/Career decisions</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1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Relationship with friends</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Not “fitting in”</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Attitudes/thoughts</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83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Trauma</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Getting married</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Buying a house</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01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Change in residence</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Change to a new school</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Change in amount of recreation</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9144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Change in amount of social activities</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haroni" panose="02010803020104030203" pitchFamily="2" charset="-79"/>
                          <a:cs typeface="Aharoni" panose="02010803020104030203" pitchFamily="2" charset="-79"/>
                        </a:rPr>
                        <a:t>Change in eating habits</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haroni" panose="02010803020104030203" pitchFamily="2" charset="-79"/>
                          <a:cs typeface="Aharoni" panose="02010803020104030203" pitchFamily="2" charset="-79"/>
                        </a:rPr>
                        <a:t>Death of friend/family member</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4D641FDF-5D8F-1423-BCE0-92F8CA4EC0D6}"/>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18</a:t>
            </a:r>
          </a:p>
        </p:txBody>
      </p:sp>
    </p:spTree>
    <p:extLst>
      <p:ext uri="{BB962C8B-B14F-4D97-AF65-F5344CB8AC3E}">
        <p14:creationId xmlns:p14="http://schemas.microsoft.com/office/powerpoint/2010/main" val="2194618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9D816-7B4F-2D31-D2D5-3A404EA3543E}"/>
              </a:ext>
            </a:extLst>
          </p:cNvPr>
          <p:cNvSpPr/>
          <p:nvPr/>
        </p:nvSpPr>
        <p:spPr>
          <a:xfrm>
            <a:off x="0" y="0"/>
            <a:ext cx="12192000" cy="6858000"/>
          </a:xfrm>
          <a:prstGeom prst="rect">
            <a:avLst/>
          </a:prstGeom>
          <a:gradFill flip="none" rotWithShape="1">
            <a:gsLst>
              <a:gs pos="0">
                <a:srgbClr val="E0C210">
                  <a:shade val="30000"/>
                  <a:satMod val="115000"/>
                  <a:alpha val="85000"/>
                  <a:lumMod val="82000"/>
                  <a:lumOff val="18000"/>
                </a:srgbClr>
              </a:gs>
              <a:gs pos="50000">
                <a:srgbClr val="E0C210">
                  <a:shade val="67500"/>
                  <a:satMod val="115000"/>
                </a:srgbClr>
              </a:gs>
              <a:gs pos="100000">
                <a:srgbClr val="E0C210">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681103"/>
            <a:ext cx="5139055" cy="1495794"/>
          </a:xfrm>
          <a:prstGeom prst="rect">
            <a:avLst/>
          </a:prstGeom>
          <a:noFill/>
        </p:spPr>
        <p:txBody>
          <a:bodyPr wrap="square" lIns="0" tIns="0" rIns="0" bIns="0" rtlCol="0" anchor="t">
            <a:spAutoFit/>
          </a:bodyPr>
          <a:lstStyle/>
          <a:p>
            <a:pPr lvl="0">
              <a:lnSpc>
                <a:spcPct val="90000"/>
              </a:lnSpc>
              <a:defRPr/>
            </a:pPr>
            <a:r>
              <a:rPr lang="fr-FR" sz="5400" dirty="0">
                <a:solidFill>
                  <a:srgbClr val="E0C210"/>
                </a:solidFill>
                <a:latin typeface="Segoe UI Semibold" panose="020B0702040204020203" pitchFamily="34" charset="0"/>
                <a:cs typeface="Segoe UI Semibold" panose="020B0702040204020203" pitchFamily="34" charset="0"/>
              </a:rPr>
              <a:t>Money</a:t>
            </a:r>
            <a:r>
              <a:rPr lang="fr-FR" sz="5400" dirty="0">
                <a:solidFill>
                  <a:schemeClr val="accent1"/>
                </a:solidFill>
                <a:latin typeface="Segoe UI Semibold" panose="020B0702040204020203" pitchFamily="34" charset="0"/>
                <a:cs typeface="Segoe UI Semibold" panose="020B0702040204020203" pitchFamily="34" charset="0"/>
              </a:rPr>
              <a:t> </a:t>
            </a:r>
          </a:p>
          <a:p>
            <a:pPr lvl="0">
              <a:lnSpc>
                <a:spcPct val="90000"/>
              </a:lnSpc>
              <a:defRPr/>
            </a:pPr>
            <a:r>
              <a:rPr lang="fr-FR" sz="5400" dirty="0">
                <a:latin typeface="Segoe UI Semibold" panose="020B0702040204020203" pitchFamily="34" charset="0"/>
                <a:cs typeface="Segoe UI Semibold" panose="020B0702040204020203" pitchFamily="34" charset="0"/>
              </a:rPr>
              <a:t>Management</a:t>
            </a:r>
            <a:endParaRPr kumimoji="0" lang="fr-FR" sz="5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B80C3042-0DEB-7717-E5CC-BFE74BE8BE13}"/>
              </a:ext>
            </a:extLst>
          </p:cNvPr>
          <p:cNvSpPr/>
          <p:nvPr/>
        </p:nvSpPr>
        <p:spPr>
          <a:xfrm>
            <a:off x="6892261" y="800099"/>
            <a:ext cx="4752975" cy="5257801"/>
          </a:xfrm>
          <a:prstGeom prst="roundRect">
            <a:avLst>
              <a:gd name="adj" fmla="val 7229"/>
            </a:avLst>
          </a:prstGeom>
          <a:gradFill flip="none" rotWithShape="1">
            <a:gsLst>
              <a:gs pos="0">
                <a:srgbClr val="E0C210">
                  <a:shade val="30000"/>
                  <a:satMod val="115000"/>
                  <a:lumMod val="82000"/>
                  <a:lumOff val="18000"/>
                  <a:alpha val="85000"/>
                </a:srgbClr>
              </a:gs>
              <a:gs pos="43000">
                <a:srgbClr val="E0C210">
                  <a:shade val="67500"/>
                  <a:satMod val="115000"/>
                  <a:lumMod val="91000"/>
                  <a:lumOff val="9000"/>
                </a:srgbClr>
              </a:gs>
              <a:gs pos="100000">
                <a:srgbClr val="E0C210">
                  <a:shade val="100000"/>
                  <a:satMod val="115000"/>
                </a:srgbClr>
              </a:gs>
            </a:gsLst>
            <a:lin ang="189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Graphic 6">
            <a:extLst>
              <a:ext uri="{FF2B5EF4-FFF2-40B4-BE49-F238E27FC236}">
                <a16:creationId xmlns:a16="http://schemas.microsoft.com/office/drawing/2014/main" id="{9B6EECD2-5CC5-A861-5E4F-BCF0B7036D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3068" y="1691496"/>
            <a:ext cx="3475008" cy="3475008"/>
          </a:xfrm>
          <a:prstGeom prst="rect">
            <a:avLst/>
          </a:prstGeom>
        </p:spPr>
      </p:pic>
      <p:sp>
        <p:nvSpPr>
          <p:cNvPr id="5" name="TextBox 4">
            <a:extLst>
              <a:ext uri="{FF2B5EF4-FFF2-40B4-BE49-F238E27FC236}">
                <a16:creationId xmlns:a16="http://schemas.microsoft.com/office/drawing/2014/main" id="{58B96617-D523-45A9-C13E-B8A1AFFCFEF9}"/>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19</a:t>
            </a:r>
          </a:p>
        </p:txBody>
      </p:sp>
    </p:spTree>
    <p:extLst>
      <p:ext uri="{BB962C8B-B14F-4D97-AF65-F5344CB8AC3E}">
        <p14:creationId xmlns:p14="http://schemas.microsoft.com/office/powerpoint/2010/main" val="255105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9D816-7B4F-2D31-D2D5-3A404EA3543E}"/>
              </a:ext>
            </a:extLst>
          </p:cNvPr>
          <p:cNvSpPr/>
          <p:nvPr/>
        </p:nvSpPr>
        <p:spPr>
          <a:xfrm>
            <a:off x="0" y="0"/>
            <a:ext cx="12192000" cy="6858000"/>
          </a:xfrm>
          <a:prstGeom prst="rect">
            <a:avLst/>
          </a:prstGeom>
          <a:solidFill>
            <a:srgbClr val="00A5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681103"/>
            <a:ext cx="5139055" cy="1495794"/>
          </a:xfrm>
          <a:prstGeom prst="rect">
            <a:avLst/>
          </a:prstGeom>
          <a:noFill/>
        </p:spPr>
        <p:txBody>
          <a:bodyPr wrap="square" lIns="0" tIns="0" rIns="0" bIns="0" rtlCol="0" anchor="t">
            <a:spAutoFit/>
          </a:bodyPr>
          <a:lstStyle/>
          <a:p>
            <a:pPr lvl="0">
              <a:lnSpc>
                <a:spcPct val="90000"/>
              </a:lnSpc>
              <a:defRPr/>
            </a:pPr>
            <a:r>
              <a:rPr lang="fr-FR" sz="5400" dirty="0">
                <a:solidFill>
                  <a:srgbClr val="00B0F0"/>
                </a:solidFill>
                <a:latin typeface="Segoe UI Semibold" panose="020B0702040204020203" pitchFamily="34" charset="0"/>
                <a:cs typeface="Segoe UI Semibold" panose="020B0702040204020203" pitchFamily="34" charset="0"/>
              </a:rPr>
              <a:t>Email</a:t>
            </a:r>
            <a:r>
              <a:rPr lang="fr-FR" sz="5400" dirty="0">
                <a:solidFill>
                  <a:schemeClr val="accent1"/>
                </a:solidFill>
                <a:latin typeface="Segoe UI Semibold" panose="020B0702040204020203" pitchFamily="34" charset="0"/>
                <a:cs typeface="Segoe UI Semibold" panose="020B0702040204020203" pitchFamily="34" charset="0"/>
              </a:rPr>
              <a:t> </a:t>
            </a:r>
          </a:p>
          <a:p>
            <a:pPr lvl="0">
              <a:lnSpc>
                <a:spcPct val="90000"/>
              </a:lnSpc>
              <a:defRPr/>
            </a:pPr>
            <a:r>
              <a:rPr lang="fr-FR" sz="5400" dirty="0">
                <a:latin typeface="Segoe UI Semibold" panose="020B0702040204020203" pitchFamily="34" charset="0"/>
                <a:cs typeface="Segoe UI Semibold" panose="020B0702040204020203" pitchFamily="34" charset="0"/>
              </a:rPr>
              <a:t>Etiquettes</a:t>
            </a:r>
            <a:endParaRPr kumimoji="0" lang="fr-FR" sz="5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B80C3042-0DEB-7717-E5CC-BFE74BE8BE13}"/>
              </a:ext>
            </a:extLst>
          </p:cNvPr>
          <p:cNvSpPr/>
          <p:nvPr/>
        </p:nvSpPr>
        <p:spPr>
          <a:xfrm>
            <a:off x="6892261" y="800099"/>
            <a:ext cx="4752975" cy="5257801"/>
          </a:xfrm>
          <a:prstGeom prst="roundRect">
            <a:avLst>
              <a:gd name="adj" fmla="val 7229"/>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6" name="Graphic 25">
            <a:extLst>
              <a:ext uri="{FF2B5EF4-FFF2-40B4-BE49-F238E27FC236}">
                <a16:creationId xmlns:a16="http://schemas.microsoft.com/office/drawing/2014/main" id="{65E79556-F394-9A29-BEA1-D0F9E74093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74839" y="2035090"/>
            <a:ext cx="2787819" cy="2787819"/>
          </a:xfrm>
          <a:prstGeom prst="rect">
            <a:avLst/>
          </a:prstGeom>
        </p:spPr>
      </p:pic>
      <p:sp>
        <p:nvSpPr>
          <p:cNvPr id="5" name="TextBox 4">
            <a:extLst>
              <a:ext uri="{FF2B5EF4-FFF2-40B4-BE49-F238E27FC236}">
                <a16:creationId xmlns:a16="http://schemas.microsoft.com/office/drawing/2014/main" id="{5460027F-8072-6F3D-527C-9382D10350B5}"/>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02</a:t>
            </a:r>
          </a:p>
        </p:txBody>
      </p:sp>
    </p:spTree>
    <p:extLst>
      <p:ext uri="{BB962C8B-B14F-4D97-AF65-F5344CB8AC3E}">
        <p14:creationId xmlns:p14="http://schemas.microsoft.com/office/powerpoint/2010/main" val="2613799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9D816-7B4F-2D31-D2D5-3A404EA3543E}"/>
              </a:ext>
            </a:extLst>
          </p:cNvPr>
          <p:cNvSpPr/>
          <p:nvPr/>
        </p:nvSpPr>
        <p:spPr>
          <a:xfrm>
            <a:off x="0" y="0"/>
            <a:ext cx="12192000" cy="6858000"/>
          </a:xfrm>
          <a:prstGeom prst="rect">
            <a:avLst/>
          </a:prstGeom>
          <a:gradFill flip="none" rotWithShape="1">
            <a:gsLst>
              <a:gs pos="0">
                <a:srgbClr val="E0C210">
                  <a:shade val="30000"/>
                  <a:satMod val="115000"/>
                  <a:alpha val="85000"/>
                  <a:lumMod val="82000"/>
                  <a:lumOff val="18000"/>
                </a:srgbClr>
              </a:gs>
              <a:gs pos="50000">
                <a:srgbClr val="E0C210">
                  <a:shade val="67500"/>
                  <a:satMod val="115000"/>
                </a:srgbClr>
              </a:gs>
              <a:gs pos="100000">
                <a:srgbClr val="E0C210">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F16F8FF5-D206-4BC1-97C5-118E812768F0}"/>
              </a:ext>
            </a:extLst>
          </p:cNvPr>
          <p:cNvSpPr/>
          <p:nvPr/>
        </p:nvSpPr>
        <p:spPr>
          <a:xfrm>
            <a:off x="189781" y="574524"/>
            <a:ext cx="10141527" cy="63093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605025" y="1777980"/>
            <a:ext cx="5843725" cy="609398"/>
          </a:xfrm>
          <a:prstGeom prst="rect">
            <a:avLst/>
          </a:prstGeom>
          <a:noFill/>
        </p:spPr>
        <p:txBody>
          <a:bodyPr wrap="square" lIns="0" tIns="0" rIns="0" bIns="0" rtlCol="0" anchor="t">
            <a:spAutoFit/>
          </a:bodyPr>
          <a:lstStyle/>
          <a:p>
            <a:pPr lvl="0">
              <a:lnSpc>
                <a:spcPct val="90000"/>
              </a:lnSpc>
              <a:defRPr/>
            </a:pPr>
            <a:r>
              <a:rPr lang="fr-FR" sz="4400" dirty="0">
                <a:solidFill>
                  <a:srgbClr val="E0C210"/>
                </a:solidFill>
                <a:latin typeface="Segoe UI Semibold" panose="020B0702040204020203" pitchFamily="34" charset="0"/>
                <a:cs typeface="Segoe UI Semibold" panose="020B0702040204020203" pitchFamily="34" charset="0"/>
              </a:rPr>
              <a:t>Money</a:t>
            </a:r>
            <a:r>
              <a:rPr lang="fr-FR" sz="4400" dirty="0">
                <a:solidFill>
                  <a:schemeClr val="accent1"/>
                </a:solidFill>
                <a:latin typeface="Segoe UI Semibold" panose="020B0702040204020203" pitchFamily="34" charset="0"/>
                <a:cs typeface="Segoe UI Semibold" panose="020B0702040204020203" pitchFamily="34" charset="0"/>
              </a:rPr>
              <a:t> </a:t>
            </a:r>
            <a:r>
              <a:rPr lang="fr-FR" sz="4400" dirty="0">
                <a:latin typeface="Segoe UI Semibold" panose="020B0702040204020203" pitchFamily="34" charset="0"/>
                <a:cs typeface="Segoe UI Semibold" panose="020B0702040204020203" pitchFamily="34" charset="0"/>
              </a:rPr>
              <a:t>Management?</a:t>
            </a:r>
            <a:endParaRPr kumimoji="0" lang="fr-FR" sz="4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8D922D2C-44E9-CC45-055D-0A468F35900C}"/>
              </a:ext>
            </a:extLst>
          </p:cNvPr>
          <p:cNvSpPr txBox="1"/>
          <p:nvPr/>
        </p:nvSpPr>
        <p:spPr>
          <a:xfrm>
            <a:off x="605025" y="2501655"/>
            <a:ext cx="6096000" cy="3785652"/>
          </a:xfrm>
          <a:prstGeom prst="rect">
            <a:avLst/>
          </a:prstGeom>
          <a:noFill/>
        </p:spPr>
        <p:txBody>
          <a:bodyPr wrap="square">
            <a:spAutoFit/>
          </a:bodyPr>
          <a:lstStyle/>
          <a:p>
            <a:pPr marL="0" indent="0" algn="just">
              <a:buNone/>
            </a:pPr>
            <a:r>
              <a:rPr lang="en-US" sz="2400" dirty="0">
                <a:solidFill>
                  <a:schemeClr val="tx1"/>
                </a:solidFill>
                <a:latin typeface="Segoe UI Light" panose="020B0502040204020203" pitchFamily="34" charset="0"/>
                <a:cs typeface="Segoe UI Light" panose="020B0502040204020203" pitchFamily="34" charset="0"/>
              </a:rPr>
              <a:t>Money management refers to the process </a:t>
            </a:r>
          </a:p>
          <a:p>
            <a:pPr marL="0" indent="0" algn="just">
              <a:buNone/>
            </a:pPr>
            <a:r>
              <a:rPr lang="en-US" sz="2400" dirty="0">
                <a:solidFill>
                  <a:schemeClr val="tx1"/>
                </a:solidFill>
                <a:latin typeface="Segoe UI Light" panose="020B0502040204020203" pitchFamily="34" charset="0"/>
                <a:cs typeface="Segoe UI Light" panose="020B0502040204020203" pitchFamily="34" charset="0"/>
              </a:rPr>
              <a:t>of: </a:t>
            </a:r>
          </a:p>
          <a:p>
            <a:pPr marL="914400" lvl="1" indent="-457200" algn="just">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Budgeting</a:t>
            </a:r>
          </a:p>
          <a:p>
            <a:pPr marL="914400" lvl="1" indent="-457200" algn="just">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Saving</a:t>
            </a:r>
          </a:p>
          <a:p>
            <a:pPr marL="914400" lvl="1" indent="-457200" algn="just">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Investing</a:t>
            </a:r>
          </a:p>
          <a:p>
            <a:pPr marL="914400" lvl="1" indent="-457200" algn="just">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Spending</a:t>
            </a:r>
          </a:p>
          <a:p>
            <a:pPr marL="0" indent="0" algn="just">
              <a:buNone/>
            </a:pPr>
            <a:r>
              <a:rPr lang="en-US" sz="2400" dirty="0">
                <a:solidFill>
                  <a:schemeClr val="tx1"/>
                </a:solidFill>
                <a:latin typeface="Segoe UI Light" panose="020B0502040204020203" pitchFamily="34" charset="0"/>
                <a:cs typeface="Segoe UI Light" panose="020B0502040204020203" pitchFamily="34" charset="0"/>
              </a:rPr>
              <a:t>Why </a:t>
            </a:r>
            <a:r>
              <a:rPr lang="en-US" sz="2400" dirty="0">
                <a:solidFill>
                  <a:srgbClr val="E0C210"/>
                </a:solidFill>
                <a:latin typeface="Segoe UI Light" panose="020B0502040204020203" pitchFamily="34" charset="0"/>
                <a:cs typeface="Segoe UI Light" panose="020B0502040204020203" pitchFamily="34" charset="0"/>
              </a:rPr>
              <a:t>money management</a:t>
            </a:r>
            <a:r>
              <a:rPr lang="en-US" sz="2400" dirty="0">
                <a:solidFill>
                  <a:schemeClr val="tx1"/>
                </a:solidFill>
                <a:latin typeface="Segoe UI Light" panose="020B0502040204020203" pitchFamily="34" charset="0"/>
                <a:cs typeface="Segoe UI Light" panose="020B0502040204020203" pitchFamily="34" charset="0"/>
              </a:rPr>
              <a:t> is important?</a:t>
            </a:r>
            <a:endParaRPr lang="en-US" sz="2400" dirty="0">
              <a:latin typeface="Segoe UI Light" panose="020B0502040204020203" pitchFamily="34" charset="0"/>
              <a:cs typeface="Segoe UI Light" panose="020B0502040204020203" pitchFamily="34" charset="0"/>
            </a:endParaRPr>
          </a:p>
          <a:p>
            <a:pPr marL="0" indent="0" algn="just">
              <a:buNone/>
            </a:pPr>
            <a:r>
              <a:rPr lang="en-US" sz="2400" dirty="0">
                <a:solidFill>
                  <a:schemeClr val="tx1"/>
                </a:solidFill>
                <a:latin typeface="Segoe UI Light" panose="020B0502040204020203" pitchFamily="34" charset="0"/>
                <a:cs typeface="Segoe UI Light" panose="020B0502040204020203" pitchFamily="34" charset="0"/>
              </a:rPr>
              <a:t>Creates independence, Helps us to avoid </a:t>
            </a:r>
          </a:p>
          <a:p>
            <a:pPr marL="0" indent="0" algn="just">
              <a:buNone/>
            </a:pPr>
            <a:r>
              <a:rPr lang="en-US" sz="2400" dirty="0">
                <a:solidFill>
                  <a:schemeClr val="tx1"/>
                </a:solidFill>
                <a:latin typeface="Segoe UI Light" panose="020B0502040204020203" pitchFamily="34" charset="0"/>
                <a:cs typeface="Segoe UI Light" panose="020B0502040204020203" pitchFamily="34" charset="0"/>
              </a:rPr>
              <a:t>Debt, it help us to set and reach out our </a:t>
            </a:r>
          </a:p>
          <a:p>
            <a:pPr marL="0" indent="0" algn="just">
              <a:buNone/>
            </a:pPr>
            <a:r>
              <a:rPr lang="en-US" sz="2400" dirty="0">
                <a:latin typeface="Segoe UI Light" panose="020B0502040204020203" pitchFamily="34" charset="0"/>
                <a:cs typeface="Segoe UI Light" panose="020B0502040204020203" pitchFamily="34" charset="0"/>
              </a:rPr>
              <a:t>g</a:t>
            </a:r>
            <a:r>
              <a:rPr lang="en-US" sz="2400" dirty="0">
                <a:solidFill>
                  <a:schemeClr val="tx1"/>
                </a:solidFill>
                <a:latin typeface="Segoe UI Light" panose="020B0502040204020203" pitchFamily="34" charset="0"/>
                <a:cs typeface="Segoe UI Light" panose="020B0502040204020203" pitchFamily="34" charset="0"/>
              </a:rPr>
              <a:t>oals, Prepares us for the future.</a:t>
            </a:r>
          </a:p>
        </p:txBody>
      </p:sp>
      <p:pic>
        <p:nvPicPr>
          <p:cNvPr id="10" name="Graphic 9">
            <a:extLst>
              <a:ext uri="{FF2B5EF4-FFF2-40B4-BE49-F238E27FC236}">
                <a16:creationId xmlns:a16="http://schemas.microsoft.com/office/drawing/2014/main" id="{D851AE67-B859-2026-787D-92ABCBF481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440" y="2597314"/>
            <a:ext cx="3975340" cy="3975340"/>
          </a:xfrm>
          <a:prstGeom prst="rect">
            <a:avLst/>
          </a:prstGeom>
        </p:spPr>
      </p:pic>
      <p:sp>
        <p:nvSpPr>
          <p:cNvPr id="4" name="TextBox 3">
            <a:extLst>
              <a:ext uri="{FF2B5EF4-FFF2-40B4-BE49-F238E27FC236}">
                <a16:creationId xmlns:a16="http://schemas.microsoft.com/office/drawing/2014/main" id="{858D5562-8476-31F0-3794-8506CA7A6985}"/>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20</a:t>
            </a:r>
          </a:p>
        </p:txBody>
      </p:sp>
    </p:spTree>
    <p:extLst>
      <p:ext uri="{BB962C8B-B14F-4D97-AF65-F5344CB8AC3E}">
        <p14:creationId xmlns:p14="http://schemas.microsoft.com/office/powerpoint/2010/main" val="181610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9D816-7B4F-2D31-D2D5-3A404EA3543E}"/>
              </a:ext>
            </a:extLst>
          </p:cNvPr>
          <p:cNvSpPr/>
          <p:nvPr/>
        </p:nvSpPr>
        <p:spPr>
          <a:xfrm>
            <a:off x="0" y="0"/>
            <a:ext cx="12192000" cy="6858000"/>
          </a:xfrm>
          <a:prstGeom prst="rect">
            <a:avLst/>
          </a:prstGeom>
          <a:gradFill flip="none" rotWithShape="1">
            <a:gsLst>
              <a:gs pos="0">
                <a:srgbClr val="E0C210">
                  <a:shade val="30000"/>
                  <a:satMod val="115000"/>
                  <a:alpha val="85000"/>
                  <a:lumMod val="82000"/>
                  <a:lumOff val="18000"/>
                </a:srgbClr>
              </a:gs>
              <a:gs pos="50000">
                <a:srgbClr val="E0C210">
                  <a:shade val="67500"/>
                  <a:satMod val="115000"/>
                </a:srgbClr>
              </a:gs>
              <a:gs pos="100000">
                <a:srgbClr val="E0C210">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F16F8FF5-D206-4BC1-97C5-118E812768F0}"/>
              </a:ext>
            </a:extLst>
          </p:cNvPr>
          <p:cNvSpPr/>
          <p:nvPr/>
        </p:nvSpPr>
        <p:spPr>
          <a:xfrm>
            <a:off x="189781" y="574524"/>
            <a:ext cx="10141527" cy="63093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605025" y="1458469"/>
            <a:ext cx="5843725" cy="609398"/>
          </a:xfrm>
          <a:prstGeom prst="rect">
            <a:avLst/>
          </a:prstGeom>
          <a:noFill/>
        </p:spPr>
        <p:txBody>
          <a:bodyPr wrap="square" lIns="0" tIns="0" rIns="0" bIns="0" rtlCol="0" anchor="t">
            <a:spAutoFit/>
          </a:bodyPr>
          <a:lstStyle/>
          <a:p>
            <a:pPr lvl="0">
              <a:lnSpc>
                <a:spcPct val="90000"/>
              </a:lnSpc>
              <a:defRPr/>
            </a:pPr>
            <a:r>
              <a:rPr lang="fr-FR" sz="4400" dirty="0">
                <a:solidFill>
                  <a:srgbClr val="E0C210"/>
                </a:solidFill>
                <a:latin typeface="Segoe UI Semibold" panose="020B0702040204020203" pitchFamily="34" charset="0"/>
                <a:cs typeface="Segoe UI Semibold" panose="020B0702040204020203" pitchFamily="34" charset="0"/>
              </a:rPr>
              <a:t>Common </a:t>
            </a:r>
            <a:r>
              <a:rPr lang="fr-FR" sz="4400" dirty="0">
                <a:latin typeface="Segoe UI Semibold" panose="020B0702040204020203" pitchFamily="34" charset="0"/>
                <a:cs typeface="Segoe UI Semibold" panose="020B0702040204020203" pitchFamily="34" charset="0"/>
              </a:rPr>
              <a:t>Mistakes </a:t>
            </a:r>
            <a:endParaRPr kumimoji="0" lang="fr-FR" sz="4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8D922D2C-44E9-CC45-055D-0A468F35900C}"/>
              </a:ext>
            </a:extLst>
          </p:cNvPr>
          <p:cNvSpPr txBox="1"/>
          <p:nvPr/>
        </p:nvSpPr>
        <p:spPr>
          <a:xfrm>
            <a:off x="605025" y="2352543"/>
            <a:ext cx="6096000" cy="3046988"/>
          </a:xfrm>
          <a:prstGeom prst="rect">
            <a:avLst/>
          </a:prstGeom>
          <a:noFill/>
        </p:spPr>
        <p:txBody>
          <a:bodyPr wrap="square">
            <a:spAutoFit/>
          </a:bodyPr>
          <a:lstStyle/>
          <a:p>
            <a:pPr marL="342900" indent="-342900">
              <a:buFont typeface="Courier New" panose="02070309020205020404" pitchFamily="49" charset="0"/>
              <a:buChar char="o"/>
            </a:pPr>
            <a:r>
              <a:rPr lang="en-US" sz="2400" dirty="0">
                <a:solidFill>
                  <a:schemeClr val="tx1"/>
                </a:solidFill>
                <a:latin typeface="Segoe UI Light" panose="020B0502040204020203" pitchFamily="34" charset="0"/>
                <a:cs typeface="Segoe UI Light" panose="020B0502040204020203" pitchFamily="34" charset="0"/>
              </a:rPr>
              <a:t>Spending every penny instead of saving</a:t>
            </a:r>
          </a:p>
          <a:p>
            <a:pPr marL="342900" indent="-342900">
              <a:buFont typeface="Courier New" panose="02070309020205020404" pitchFamily="49" charset="0"/>
              <a:buChar char="o"/>
            </a:pPr>
            <a:r>
              <a:rPr lang="en-US" sz="2400" dirty="0">
                <a:solidFill>
                  <a:schemeClr val="tx1"/>
                </a:solidFill>
                <a:latin typeface="Segoe UI Light" panose="020B0502040204020203" pitchFamily="34" charset="0"/>
                <a:cs typeface="Segoe UI Light" panose="020B0502040204020203" pitchFamily="34" charset="0"/>
              </a:rPr>
              <a:t>Living beyond your means – Racking up the debt</a:t>
            </a:r>
          </a:p>
          <a:p>
            <a:pPr marL="342900" indent="-342900">
              <a:buFont typeface="Courier New" panose="02070309020205020404" pitchFamily="49" charset="0"/>
              <a:buChar char="o"/>
            </a:pPr>
            <a:r>
              <a:rPr lang="en-US" sz="2400" dirty="0">
                <a:solidFill>
                  <a:schemeClr val="tx1"/>
                </a:solidFill>
                <a:latin typeface="Segoe UI Light" panose="020B0502040204020203" pitchFamily="34" charset="0"/>
                <a:cs typeface="Segoe UI Light" panose="020B0502040204020203" pitchFamily="34" charset="0"/>
              </a:rPr>
              <a:t>Letting your bills slide – Not paying on time</a:t>
            </a:r>
          </a:p>
          <a:p>
            <a:pPr marL="342900" indent="-342900">
              <a:buFont typeface="Courier New" panose="02070309020205020404" pitchFamily="49" charset="0"/>
              <a:buChar char="o"/>
            </a:pPr>
            <a:r>
              <a:rPr lang="en-US" sz="2400" dirty="0">
                <a:solidFill>
                  <a:schemeClr val="tx1"/>
                </a:solidFill>
                <a:latin typeface="Segoe UI Light" panose="020B0502040204020203" pitchFamily="34" charset="0"/>
                <a:cs typeface="Segoe UI Light" panose="020B0502040204020203" pitchFamily="34" charset="0"/>
              </a:rPr>
              <a:t>Spending extra student loan money</a:t>
            </a:r>
          </a:p>
          <a:p>
            <a:pPr marL="342900" indent="-342900">
              <a:buFont typeface="Courier New" panose="02070309020205020404" pitchFamily="49" charset="0"/>
              <a:buChar char="o"/>
            </a:pPr>
            <a:r>
              <a:rPr lang="en-US" sz="2400" dirty="0">
                <a:solidFill>
                  <a:schemeClr val="tx1"/>
                </a:solidFill>
                <a:latin typeface="Segoe UI Light" panose="020B0502040204020203" pitchFamily="34" charset="0"/>
                <a:cs typeface="Segoe UI Light" panose="020B0502040204020203" pitchFamily="34" charset="0"/>
              </a:rPr>
              <a:t>Not researching to find the best deals</a:t>
            </a:r>
          </a:p>
          <a:p>
            <a:pPr marL="342900" indent="-342900">
              <a:buFont typeface="Courier New" panose="02070309020205020404" pitchFamily="49" charset="0"/>
              <a:buChar char="o"/>
            </a:pPr>
            <a:r>
              <a:rPr lang="en-US" sz="2400" dirty="0">
                <a:solidFill>
                  <a:schemeClr val="tx1"/>
                </a:solidFill>
                <a:latin typeface="Segoe UI Light" panose="020B0502040204020203" pitchFamily="34" charset="0"/>
                <a:cs typeface="Segoe UI Light" panose="020B0502040204020203" pitchFamily="34" charset="0"/>
              </a:rPr>
              <a:t>Not keeping track of account transactions &amp; balances </a:t>
            </a:r>
          </a:p>
        </p:txBody>
      </p:sp>
      <p:pic>
        <p:nvPicPr>
          <p:cNvPr id="5" name="Graphic 4">
            <a:extLst>
              <a:ext uri="{FF2B5EF4-FFF2-40B4-BE49-F238E27FC236}">
                <a16:creationId xmlns:a16="http://schemas.microsoft.com/office/drawing/2014/main" id="{601D0F92-BBA1-5FA3-2643-5142CC81B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5129" y="2247027"/>
            <a:ext cx="2964350" cy="2964350"/>
          </a:xfrm>
          <a:prstGeom prst="rect">
            <a:avLst/>
          </a:prstGeom>
        </p:spPr>
      </p:pic>
      <p:sp>
        <p:nvSpPr>
          <p:cNvPr id="4" name="TextBox 3">
            <a:extLst>
              <a:ext uri="{FF2B5EF4-FFF2-40B4-BE49-F238E27FC236}">
                <a16:creationId xmlns:a16="http://schemas.microsoft.com/office/drawing/2014/main" id="{A4CB35A4-2888-170D-C1E1-76715BE76C0E}"/>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21</a:t>
            </a:r>
          </a:p>
        </p:txBody>
      </p:sp>
    </p:spTree>
    <p:extLst>
      <p:ext uri="{BB962C8B-B14F-4D97-AF65-F5344CB8AC3E}">
        <p14:creationId xmlns:p14="http://schemas.microsoft.com/office/powerpoint/2010/main" val="2878610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580B59-945B-4494-1E0A-1B1BE5CB4730}"/>
              </a:ext>
            </a:extLst>
          </p:cNvPr>
          <p:cNvSpPr/>
          <p:nvPr/>
        </p:nvSpPr>
        <p:spPr>
          <a:xfrm>
            <a:off x="0" y="0"/>
            <a:ext cx="12192000" cy="68580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grpSp>
        <p:nvGrpSpPr>
          <p:cNvPr id="29" name="Group 28">
            <a:extLst>
              <a:ext uri="{FF2B5EF4-FFF2-40B4-BE49-F238E27FC236}">
                <a16:creationId xmlns:a16="http://schemas.microsoft.com/office/drawing/2014/main" id="{0B8FBCF4-BDBC-448C-A558-279261B7D4D8}"/>
              </a:ext>
            </a:extLst>
          </p:cNvPr>
          <p:cNvGrpSpPr/>
          <p:nvPr/>
        </p:nvGrpSpPr>
        <p:grpSpPr>
          <a:xfrm>
            <a:off x="7042876" y="4600420"/>
            <a:ext cx="1986291" cy="1706236"/>
            <a:chOff x="7042876" y="4600420"/>
            <a:chExt cx="1986291" cy="1706236"/>
          </a:xfrm>
        </p:grpSpPr>
        <p:sp>
          <p:nvSpPr>
            <p:cNvPr id="10" name="Oval 9">
              <a:extLst>
                <a:ext uri="{FF2B5EF4-FFF2-40B4-BE49-F238E27FC236}">
                  <a16:creationId xmlns:a16="http://schemas.microsoft.com/office/drawing/2014/main" id="{3BE43DF1-FF74-4ECD-8046-263F9ABB24CB}"/>
                </a:ext>
              </a:extLst>
            </p:cNvPr>
            <p:cNvSpPr/>
            <p:nvPr/>
          </p:nvSpPr>
          <p:spPr>
            <a:xfrm>
              <a:off x="7042876" y="4600420"/>
              <a:ext cx="1706238" cy="1706236"/>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dirty="0">
                <a:ln>
                  <a:noFill/>
                </a:ln>
                <a:solidFill>
                  <a:prstClr val="white"/>
                </a:solidFill>
                <a:effectLst/>
                <a:uLnTx/>
                <a:uFillTx/>
                <a:latin typeface="Segoe UI Light" panose="020B0502040204020203" pitchFamily="34" charset="0"/>
                <a:ea typeface="+mn-ea"/>
                <a:cs typeface="+mn-cs"/>
              </a:endParaRPr>
            </a:p>
          </p:txBody>
        </p:sp>
        <p:sp>
          <p:nvSpPr>
            <p:cNvPr id="11" name="Arc 10">
              <a:extLst>
                <a:ext uri="{FF2B5EF4-FFF2-40B4-BE49-F238E27FC236}">
                  <a16:creationId xmlns:a16="http://schemas.microsoft.com/office/drawing/2014/main" id="{87FD6B94-3036-49FB-9906-571E2A36E88C}"/>
                </a:ext>
              </a:extLst>
            </p:cNvPr>
            <p:cNvSpPr/>
            <p:nvPr/>
          </p:nvSpPr>
          <p:spPr>
            <a:xfrm>
              <a:off x="7042876" y="4600420"/>
              <a:ext cx="1706238" cy="1706236"/>
            </a:xfrm>
            <a:prstGeom prst="arc">
              <a:avLst>
                <a:gd name="adj1" fmla="val 16200000"/>
                <a:gd name="adj2" fmla="val 3215100"/>
              </a:avLst>
            </a:prstGeom>
            <a:ln w="50800">
              <a:solidFill>
                <a:srgbClr val="E0C210"/>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2" name="TextBox 11">
              <a:extLst>
                <a:ext uri="{FF2B5EF4-FFF2-40B4-BE49-F238E27FC236}">
                  <a16:creationId xmlns:a16="http://schemas.microsoft.com/office/drawing/2014/main" id="{568E8F98-786E-47F3-8CDB-5B2420E8C55B}"/>
                </a:ext>
              </a:extLst>
            </p:cNvPr>
            <p:cNvSpPr txBox="1"/>
            <p:nvPr/>
          </p:nvSpPr>
          <p:spPr>
            <a:xfrm>
              <a:off x="7573934" y="5364491"/>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40%*</a:t>
              </a:r>
            </a:p>
          </p:txBody>
        </p:sp>
        <p:sp>
          <p:nvSpPr>
            <p:cNvPr id="14" name="TextBox 13">
              <a:extLst>
                <a:ext uri="{FF2B5EF4-FFF2-40B4-BE49-F238E27FC236}">
                  <a16:creationId xmlns:a16="http://schemas.microsoft.com/office/drawing/2014/main" id="{BA4027D6-BEF3-478B-872A-BD21E8064CB3}"/>
                </a:ext>
              </a:extLst>
            </p:cNvPr>
            <p:cNvSpPr txBox="1"/>
            <p:nvPr/>
          </p:nvSpPr>
          <p:spPr>
            <a:xfrm>
              <a:off x="7596236" y="5054232"/>
              <a:ext cx="736070"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srgbClr val="E0C210"/>
                  </a:solidFill>
                  <a:latin typeface="Segoe UI" panose="020B0502040204020203" pitchFamily="34" charset="0"/>
                  <a:cs typeface="Segoe UI" panose="020B0502040204020203" pitchFamily="34" charset="0"/>
                </a:rPr>
                <a:t>Savings</a:t>
              </a:r>
              <a:endParaRPr kumimoji="0" lang="en-US" sz="1200" b="0" i="0" u="none" strike="noStrike" kern="1200" cap="none" spc="0" normalizeH="0" baseline="0" noProof="0" dirty="0">
                <a:ln>
                  <a:noFill/>
                </a:ln>
                <a:solidFill>
                  <a:srgbClr val="E0C210"/>
                </a:solidFill>
                <a:effectLst/>
                <a:uLnTx/>
                <a:uFillTx/>
                <a:latin typeface="Segoe UI" panose="020B0502040204020203" pitchFamily="34" charset="0"/>
                <a:ea typeface="+mn-ea"/>
                <a:cs typeface="Segoe UI" panose="020B0502040204020203" pitchFamily="34" charset="0"/>
              </a:endParaRPr>
            </a:p>
          </p:txBody>
        </p:sp>
      </p:grpSp>
      <p:grpSp>
        <p:nvGrpSpPr>
          <p:cNvPr id="28" name="Group 27">
            <a:extLst>
              <a:ext uri="{FF2B5EF4-FFF2-40B4-BE49-F238E27FC236}">
                <a16:creationId xmlns:a16="http://schemas.microsoft.com/office/drawing/2014/main" id="{5DC440BE-5BD1-4F7A-AE8D-5916F50E5BC0}"/>
              </a:ext>
            </a:extLst>
          </p:cNvPr>
          <p:cNvGrpSpPr/>
          <p:nvPr/>
        </p:nvGrpSpPr>
        <p:grpSpPr>
          <a:xfrm>
            <a:off x="6900648" y="953063"/>
            <a:ext cx="2857640" cy="2857636"/>
            <a:chOff x="6900648" y="953063"/>
            <a:chExt cx="2857640" cy="2857636"/>
          </a:xfrm>
        </p:grpSpPr>
        <p:sp>
          <p:nvSpPr>
            <p:cNvPr id="16" name="Oval 15">
              <a:extLst>
                <a:ext uri="{FF2B5EF4-FFF2-40B4-BE49-F238E27FC236}">
                  <a16:creationId xmlns:a16="http://schemas.microsoft.com/office/drawing/2014/main" id="{CE215353-4F3A-45CC-AD0A-2BF583ED5C38}"/>
                </a:ext>
              </a:extLst>
            </p:cNvPr>
            <p:cNvSpPr/>
            <p:nvPr/>
          </p:nvSpPr>
          <p:spPr>
            <a:xfrm>
              <a:off x="6900649" y="953064"/>
              <a:ext cx="2857638" cy="2857634"/>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dirty="0">
                <a:ln>
                  <a:noFill/>
                </a:ln>
                <a:solidFill>
                  <a:prstClr val="white"/>
                </a:solidFill>
                <a:effectLst/>
                <a:uLnTx/>
                <a:uFillTx/>
                <a:latin typeface="Segoe UI Light" panose="020B0502040204020203" pitchFamily="34" charset="0"/>
                <a:ea typeface="+mn-ea"/>
                <a:cs typeface="+mn-cs"/>
              </a:endParaRPr>
            </a:p>
          </p:txBody>
        </p:sp>
        <p:sp>
          <p:nvSpPr>
            <p:cNvPr id="17" name="Arc 16">
              <a:extLst>
                <a:ext uri="{FF2B5EF4-FFF2-40B4-BE49-F238E27FC236}">
                  <a16:creationId xmlns:a16="http://schemas.microsoft.com/office/drawing/2014/main" id="{16DA8777-5080-4EA4-9551-0715767E34BD}"/>
                </a:ext>
              </a:extLst>
            </p:cNvPr>
            <p:cNvSpPr/>
            <p:nvPr/>
          </p:nvSpPr>
          <p:spPr>
            <a:xfrm>
              <a:off x="6900648" y="953063"/>
              <a:ext cx="2857640" cy="2857636"/>
            </a:xfrm>
            <a:prstGeom prst="arc">
              <a:avLst>
                <a:gd name="adj1" fmla="val 16200000"/>
                <a:gd name="adj2" fmla="val 3513626"/>
              </a:avLst>
            </a:prstGeom>
            <a:ln w="50800">
              <a:solidFill>
                <a:srgbClr val="E0C210"/>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392E9D34-F3AB-4DB9-964E-6845F9639B31}"/>
                </a:ext>
              </a:extLst>
            </p:cNvPr>
            <p:cNvSpPr txBox="1"/>
            <p:nvPr/>
          </p:nvSpPr>
          <p:spPr>
            <a:xfrm>
              <a:off x="7830429" y="2303154"/>
              <a:ext cx="1455233" cy="634020"/>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4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40%*</a:t>
              </a:r>
            </a:p>
          </p:txBody>
        </p:sp>
        <p:sp>
          <p:nvSpPr>
            <p:cNvPr id="20" name="TextBox 19">
              <a:extLst>
                <a:ext uri="{FF2B5EF4-FFF2-40B4-BE49-F238E27FC236}">
                  <a16:creationId xmlns:a16="http://schemas.microsoft.com/office/drawing/2014/main" id="{DD8363B8-6D89-4A88-B63F-54B967C6785B}"/>
                </a:ext>
              </a:extLst>
            </p:cNvPr>
            <p:cNvSpPr txBox="1"/>
            <p:nvPr/>
          </p:nvSpPr>
          <p:spPr>
            <a:xfrm>
              <a:off x="7852731" y="1992895"/>
              <a:ext cx="736070" cy="32348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0C210"/>
                  </a:solidFill>
                  <a:effectLst/>
                  <a:uLnTx/>
                  <a:uFillTx/>
                  <a:latin typeface="Segoe UI" panose="020B0502040204020203" pitchFamily="34" charset="0"/>
                  <a:ea typeface="+mn-ea"/>
                  <a:cs typeface="Segoe UI" panose="020B0502040204020203" pitchFamily="34" charset="0"/>
                </a:rPr>
                <a:t>Need</a:t>
              </a:r>
            </a:p>
          </p:txBody>
        </p:sp>
      </p:grpSp>
      <p:grpSp>
        <p:nvGrpSpPr>
          <p:cNvPr id="27" name="Group 26">
            <a:extLst>
              <a:ext uri="{FF2B5EF4-FFF2-40B4-BE49-F238E27FC236}">
                <a16:creationId xmlns:a16="http://schemas.microsoft.com/office/drawing/2014/main" id="{68BFF743-D8C1-4B22-A6E7-F169C27A2160}"/>
              </a:ext>
            </a:extLst>
          </p:cNvPr>
          <p:cNvGrpSpPr/>
          <p:nvPr/>
        </p:nvGrpSpPr>
        <p:grpSpPr>
          <a:xfrm>
            <a:off x="8896150" y="3556276"/>
            <a:ext cx="2051362" cy="2051360"/>
            <a:chOff x="8896150" y="3556276"/>
            <a:chExt cx="2051362" cy="2051360"/>
          </a:xfrm>
        </p:grpSpPr>
        <p:sp>
          <p:nvSpPr>
            <p:cNvPr id="22" name="Oval 21">
              <a:extLst>
                <a:ext uri="{FF2B5EF4-FFF2-40B4-BE49-F238E27FC236}">
                  <a16:creationId xmlns:a16="http://schemas.microsoft.com/office/drawing/2014/main" id="{07EEB8FC-CFB7-4D91-9A5C-1C4D4B54E608}"/>
                </a:ext>
              </a:extLst>
            </p:cNvPr>
            <p:cNvSpPr/>
            <p:nvPr/>
          </p:nvSpPr>
          <p:spPr>
            <a:xfrm>
              <a:off x="8896151" y="3556277"/>
              <a:ext cx="2051360" cy="2051358"/>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dirty="0">
                <a:ln>
                  <a:noFill/>
                </a:ln>
                <a:solidFill>
                  <a:prstClr val="white"/>
                </a:solidFill>
                <a:effectLst/>
                <a:uLnTx/>
                <a:uFillTx/>
                <a:latin typeface="Segoe UI Light" panose="020B0502040204020203" pitchFamily="34" charset="0"/>
                <a:ea typeface="+mn-ea"/>
                <a:cs typeface="+mn-cs"/>
              </a:endParaRPr>
            </a:p>
          </p:txBody>
        </p:sp>
        <p:sp>
          <p:nvSpPr>
            <p:cNvPr id="23" name="Arc 22">
              <a:extLst>
                <a:ext uri="{FF2B5EF4-FFF2-40B4-BE49-F238E27FC236}">
                  <a16:creationId xmlns:a16="http://schemas.microsoft.com/office/drawing/2014/main" id="{AE3C3FAE-D8C8-4397-857A-6D61E7AF4431}"/>
                </a:ext>
              </a:extLst>
            </p:cNvPr>
            <p:cNvSpPr/>
            <p:nvPr/>
          </p:nvSpPr>
          <p:spPr>
            <a:xfrm>
              <a:off x="8896150" y="3556276"/>
              <a:ext cx="2051362" cy="2051360"/>
            </a:xfrm>
            <a:prstGeom prst="arc">
              <a:avLst>
                <a:gd name="adj1" fmla="val 16200000"/>
                <a:gd name="adj2" fmla="val 20596457"/>
              </a:avLst>
            </a:prstGeom>
            <a:ln w="50800">
              <a:solidFill>
                <a:srgbClr val="E0C210"/>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736DE8F-D285-48D1-97C7-33348B1F2315}"/>
                </a:ext>
              </a:extLst>
            </p:cNvPr>
            <p:cNvSpPr txBox="1"/>
            <p:nvPr/>
          </p:nvSpPr>
          <p:spPr>
            <a:xfrm>
              <a:off x="9557059" y="4518701"/>
              <a:ext cx="1291916" cy="535531"/>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20%*</a:t>
              </a:r>
            </a:p>
          </p:txBody>
        </p:sp>
        <p:sp>
          <p:nvSpPr>
            <p:cNvPr id="26" name="TextBox 25">
              <a:extLst>
                <a:ext uri="{FF2B5EF4-FFF2-40B4-BE49-F238E27FC236}">
                  <a16:creationId xmlns:a16="http://schemas.microsoft.com/office/drawing/2014/main" id="{289FB975-574E-4804-A14B-7AD859596E77}"/>
                </a:ext>
              </a:extLst>
            </p:cNvPr>
            <p:cNvSpPr txBox="1"/>
            <p:nvPr/>
          </p:nvSpPr>
          <p:spPr>
            <a:xfrm>
              <a:off x="9557059" y="4190574"/>
              <a:ext cx="550836" cy="28302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0C210"/>
                  </a:solidFill>
                  <a:effectLst/>
                  <a:uLnTx/>
                  <a:uFillTx/>
                  <a:latin typeface="Segoe UI" panose="020B0502040204020203" pitchFamily="34" charset="0"/>
                  <a:ea typeface="+mn-ea"/>
                  <a:cs typeface="Segoe UI" panose="020B0502040204020203" pitchFamily="34" charset="0"/>
                </a:rPr>
                <a:t>Want</a:t>
              </a:r>
            </a:p>
          </p:txBody>
        </p:sp>
      </p:grpSp>
      <p:grpSp>
        <p:nvGrpSpPr>
          <p:cNvPr id="2" name="Group 1">
            <a:extLst>
              <a:ext uri="{FF2B5EF4-FFF2-40B4-BE49-F238E27FC236}">
                <a16:creationId xmlns:a16="http://schemas.microsoft.com/office/drawing/2014/main" id="{2A5CB20E-2476-4DDF-C672-45C9EF38FC36}"/>
              </a:ext>
            </a:extLst>
          </p:cNvPr>
          <p:cNvGrpSpPr/>
          <p:nvPr/>
        </p:nvGrpSpPr>
        <p:grpSpPr>
          <a:xfrm>
            <a:off x="1343025" y="1862611"/>
            <a:ext cx="4735880" cy="3132778"/>
            <a:chOff x="1343025" y="1237310"/>
            <a:chExt cx="4735880" cy="3132778"/>
          </a:xfrm>
        </p:grpSpPr>
        <p:sp>
          <p:nvSpPr>
            <p:cNvPr id="30" name="TextBox 29">
              <a:extLst>
                <a:ext uri="{FF2B5EF4-FFF2-40B4-BE49-F238E27FC236}">
                  <a16:creationId xmlns:a16="http://schemas.microsoft.com/office/drawing/2014/main" id="{60E285B7-2406-4ACA-AD7D-D10FEFA8AF81}"/>
                </a:ext>
              </a:extLst>
            </p:cNvPr>
            <p:cNvSpPr txBox="1"/>
            <p:nvPr/>
          </p:nvSpPr>
          <p:spPr>
            <a:xfrm>
              <a:off x="1343025" y="1475254"/>
              <a:ext cx="4735880" cy="11709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Segoe UI Semibold" panose="020B0702040204020203" pitchFamily="34" charset="0"/>
                </a:rPr>
                <a:t>Money Management </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3600" dirty="0">
                  <a:solidFill>
                    <a:srgbClr val="E0C210"/>
                  </a:solidFill>
                  <a:latin typeface="Segoe UI Black" panose="020B0A02040204020203" pitchFamily="34" charset="0"/>
                  <a:ea typeface="Segoe UI Black" panose="020B0A02040204020203" pitchFamily="34" charset="0"/>
                  <a:cs typeface="Segoe UI Semibold" panose="020B0702040204020203" pitchFamily="34" charset="0"/>
                </a:rPr>
                <a:t>Strategies</a:t>
              </a:r>
              <a:endParaRPr kumimoji="0" lang="en-US" sz="3600" b="0" i="0" u="none" strike="noStrike" kern="1200" cap="none" spc="0" normalizeH="0" baseline="0" noProof="0" dirty="0">
                <a:ln>
                  <a:noFill/>
                </a:ln>
                <a:solidFill>
                  <a:srgbClr val="E0C210"/>
                </a:solidFill>
                <a:effectLst/>
                <a:uLnTx/>
                <a:uFillTx/>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31" name="TextBox 30">
              <a:extLst>
                <a:ext uri="{FF2B5EF4-FFF2-40B4-BE49-F238E27FC236}">
                  <a16:creationId xmlns:a16="http://schemas.microsoft.com/office/drawing/2014/main" id="{255D9D78-35DB-49D8-94F8-725B746D3816}"/>
                </a:ext>
              </a:extLst>
            </p:cNvPr>
            <p:cNvSpPr txBox="1"/>
            <p:nvPr/>
          </p:nvSpPr>
          <p:spPr>
            <a:xfrm>
              <a:off x="1343025" y="2759711"/>
              <a:ext cx="3806100" cy="161037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800" dirty="0"/>
                <a:t>We must know the difference between </a:t>
              </a:r>
              <a:r>
                <a:rPr lang="en-US" sz="1800" b="1" dirty="0">
                  <a:solidFill>
                    <a:srgbClr val="E0C210"/>
                  </a:solidFill>
                </a:rPr>
                <a:t>Want and Need. </a:t>
              </a:r>
              <a:r>
                <a:rPr lang="en-US" sz="1800" dirty="0"/>
                <a:t>We must track out expenses and stick to our budget.</a:t>
              </a:r>
              <a:endParaRPr lang="en-US" sz="1800" b="1" dirty="0">
                <a:solidFill>
                  <a:srgbClr val="E0C210"/>
                </a:solidFill>
              </a:endParaRPr>
            </a:p>
          </p:txBody>
        </p:sp>
        <p:sp>
          <p:nvSpPr>
            <p:cNvPr id="32" name="TextBox 31">
              <a:extLst>
                <a:ext uri="{FF2B5EF4-FFF2-40B4-BE49-F238E27FC236}">
                  <a16:creationId xmlns:a16="http://schemas.microsoft.com/office/drawing/2014/main" id="{7C3306D5-CC54-42CC-BA3E-2E1567A8AE4E}"/>
                </a:ext>
              </a:extLst>
            </p:cNvPr>
            <p:cNvSpPr txBox="1"/>
            <p:nvPr/>
          </p:nvSpPr>
          <p:spPr>
            <a:xfrm>
              <a:off x="1343025" y="1237310"/>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E0C210"/>
                  </a:solidFill>
                  <a:effectLst/>
                  <a:uLnTx/>
                  <a:uFillTx/>
                  <a:latin typeface="Segoe UI Semibold"/>
                  <a:ea typeface="+mn-ea"/>
                  <a:cs typeface="Segoe UI" panose="020B0502040204020203" pitchFamily="34" charset="0"/>
                </a:rPr>
                <a:t>Important!</a:t>
              </a:r>
            </a:p>
          </p:txBody>
        </p:sp>
      </p:grpSp>
      <p:sp>
        <p:nvSpPr>
          <p:cNvPr id="4" name="TextBox 3">
            <a:extLst>
              <a:ext uri="{FF2B5EF4-FFF2-40B4-BE49-F238E27FC236}">
                <a16:creationId xmlns:a16="http://schemas.microsoft.com/office/drawing/2014/main" id="{E884C617-2906-5262-B6AA-A518CE8D46DC}"/>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22</a:t>
            </a:r>
          </a:p>
        </p:txBody>
      </p:sp>
    </p:spTree>
    <p:extLst>
      <p:ext uri="{BB962C8B-B14F-4D97-AF65-F5344CB8AC3E}">
        <p14:creationId xmlns:p14="http://schemas.microsoft.com/office/powerpoint/2010/main" val="3486708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580B59-945B-4494-1E0A-1B1BE5CB4730}"/>
              </a:ext>
            </a:extLst>
          </p:cNvPr>
          <p:cNvSpPr/>
          <p:nvPr/>
        </p:nvSpPr>
        <p:spPr>
          <a:xfrm>
            <a:off x="0" y="0"/>
            <a:ext cx="12192000" cy="68580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30" name="TextBox 29">
            <a:extLst>
              <a:ext uri="{FF2B5EF4-FFF2-40B4-BE49-F238E27FC236}">
                <a16:creationId xmlns:a16="http://schemas.microsoft.com/office/drawing/2014/main" id="{60E285B7-2406-4ACA-AD7D-D10FEFA8AF81}"/>
              </a:ext>
            </a:extLst>
          </p:cNvPr>
          <p:cNvSpPr txBox="1"/>
          <p:nvPr/>
        </p:nvSpPr>
        <p:spPr>
          <a:xfrm>
            <a:off x="808030" y="685823"/>
            <a:ext cx="4735880" cy="11709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Segoe UI Semibold" panose="020B0702040204020203" pitchFamily="34" charset="0"/>
              </a:rPr>
              <a:t>Money Management </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3600" dirty="0">
                <a:solidFill>
                  <a:srgbClr val="E0C210"/>
                </a:solidFill>
                <a:latin typeface="Segoe UI Black" panose="020B0A02040204020203" pitchFamily="34" charset="0"/>
                <a:ea typeface="Segoe UI Black" panose="020B0A02040204020203" pitchFamily="34" charset="0"/>
                <a:cs typeface="Segoe UI Semibold" panose="020B0702040204020203" pitchFamily="34" charset="0"/>
              </a:rPr>
              <a:t>Strategies</a:t>
            </a:r>
            <a:endParaRPr kumimoji="0" lang="en-US" sz="3600" b="0" i="0" u="none" strike="noStrike" kern="1200" cap="none" spc="0" normalizeH="0" baseline="0" noProof="0" dirty="0">
              <a:ln>
                <a:noFill/>
              </a:ln>
              <a:solidFill>
                <a:srgbClr val="E0C210"/>
              </a:solidFill>
              <a:effectLst/>
              <a:uLnTx/>
              <a:uFillTx/>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9D0F7FE1-0FD5-7990-84E0-E41F5D590C8C}"/>
              </a:ext>
            </a:extLst>
          </p:cNvPr>
          <p:cNvSpPr txBox="1"/>
          <p:nvPr/>
        </p:nvSpPr>
        <p:spPr>
          <a:xfrm>
            <a:off x="808030" y="2066321"/>
            <a:ext cx="10621971" cy="2308324"/>
          </a:xfrm>
          <a:prstGeom prst="rect">
            <a:avLst/>
          </a:prstGeom>
          <a:noFill/>
        </p:spPr>
        <p:txBody>
          <a:bodyPr wrap="square">
            <a:spAutoFit/>
          </a:bodyPr>
          <a:lstStyle/>
          <a:p>
            <a:pPr marL="342900" indent="-342900">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Take advantage of discounts- Utilize cashback offers</a:t>
            </a:r>
          </a:p>
          <a:p>
            <a:pPr marL="342900" indent="-342900">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Save a particular amount </a:t>
            </a:r>
            <a:r>
              <a:rPr lang="en-US" sz="2400" b="1" dirty="0">
                <a:solidFill>
                  <a:schemeClr val="tx1"/>
                </a:solidFill>
                <a:latin typeface="Segoe UI Light" panose="020B0502040204020203" pitchFamily="34" charset="0"/>
                <a:cs typeface="Segoe UI Light" panose="020B0502040204020203" pitchFamily="34" charset="0"/>
              </a:rPr>
              <a:t>weekly</a:t>
            </a:r>
            <a:r>
              <a:rPr lang="en-US" sz="2400" dirty="0">
                <a:solidFill>
                  <a:schemeClr val="tx1"/>
                </a:solidFill>
                <a:latin typeface="Segoe UI Light" panose="020B0502040204020203" pitchFamily="34" charset="0"/>
                <a:cs typeface="Segoe UI Light" panose="020B0502040204020203" pitchFamily="34" charset="0"/>
              </a:rPr>
              <a:t> instead of monthly</a:t>
            </a:r>
          </a:p>
          <a:p>
            <a:pPr marL="342900" indent="-342900">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Build an emergency fund</a:t>
            </a:r>
          </a:p>
          <a:p>
            <a:pPr marL="342900" indent="-342900">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Turn a hobby or a skill into money – making endeavor</a:t>
            </a:r>
          </a:p>
          <a:p>
            <a:pPr marL="342900" indent="-342900">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Pay the rent on time to avoid late fees</a:t>
            </a:r>
          </a:p>
          <a:p>
            <a:pPr marL="342900" indent="-342900">
              <a:buFont typeface="Wingdings" panose="05000000000000000000" pitchFamily="2" charset="2"/>
              <a:buChar char="ü"/>
            </a:pPr>
            <a:r>
              <a:rPr lang="en-US" sz="2400" dirty="0">
                <a:solidFill>
                  <a:schemeClr val="tx1"/>
                </a:solidFill>
                <a:latin typeface="Segoe UI Light" panose="020B0502040204020203" pitchFamily="34" charset="0"/>
                <a:cs typeface="Segoe UI Light" panose="020B0502040204020203" pitchFamily="34" charset="0"/>
              </a:rPr>
              <a:t>Save on snacks</a:t>
            </a:r>
          </a:p>
        </p:txBody>
      </p:sp>
      <p:pic>
        <p:nvPicPr>
          <p:cNvPr id="6" name="Graphic 5">
            <a:extLst>
              <a:ext uri="{FF2B5EF4-FFF2-40B4-BE49-F238E27FC236}">
                <a16:creationId xmlns:a16="http://schemas.microsoft.com/office/drawing/2014/main" id="{8B0A34D8-C8D8-636A-5064-6FBE685887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6241" y="1413294"/>
            <a:ext cx="5772509" cy="5772509"/>
          </a:xfrm>
          <a:prstGeom prst="rect">
            <a:avLst/>
          </a:prstGeom>
        </p:spPr>
      </p:pic>
      <p:sp>
        <p:nvSpPr>
          <p:cNvPr id="2" name="TextBox 1">
            <a:extLst>
              <a:ext uri="{FF2B5EF4-FFF2-40B4-BE49-F238E27FC236}">
                <a16:creationId xmlns:a16="http://schemas.microsoft.com/office/drawing/2014/main" id="{B3D31F4F-C417-A81F-5A95-490A46551E56}"/>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23</a:t>
            </a:r>
          </a:p>
        </p:txBody>
      </p:sp>
    </p:spTree>
    <p:extLst>
      <p:ext uri="{BB962C8B-B14F-4D97-AF65-F5344CB8AC3E}">
        <p14:creationId xmlns:p14="http://schemas.microsoft.com/office/powerpoint/2010/main" val="155962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580B59-945B-4494-1E0A-1B1BE5CB4730}"/>
              </a:ext>
            </a:extLst>
          </p:cNvPr>
          <p:cNvSpPr/>
          <p:nvPr/>
        </p:nvSpPr>
        <p:spPr>
          <a:xfrm>
            <a:off x="0" y="0"/>
            <a:ext cx="12192000" cy="68580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8" name="Rectangle 7">
            <a:extLst>
              <a:ext uri="{FF2B5EF4-FFF2-40B4-BE49-F238E27FC236}">
                <a16:creationId xmlns:a16="http://schemas.microsoft.com/office/drawing/2014/main" id="{D4568942-0947-FAC1-3925-839F7F504D53}"/>
              </a:ext>
            </a:extLst>
          </p:cNvPr>
          <p:cNvSpPr/>
          <p:nvPr/>
        </p:nvSpPr>
        <p:spPr>
          <a:xfrm>
            <a:off x="542027" y="353683"/>
            <a:ext cx="1035170" cy="1328468"/>
          </a:xfrm>
          <a:prstGeom prst="rect">
            <a:avLst/>
          </a:prstGeom>
          <a:solidFill>
            <a:srgbClr val="E0C2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D8960A29-BEBE-DBCF-613E-0D2D25DE23BB}"/>
              </a:ext>
            </a:extLst>
          </p:cNvPr>
          <p:cNvSpPr txBox="1"/>
          <p:nvPr/>
        </p:nvSpPr>
        <p:spPr>
          <a:xfrm>
            <a:off x="3378680" y="2620349"/>
            <a:ext cx="5434641" cy="1617302"/>
          </a:xfrm>
          <a:prstGeom prst="rect">
            <a:avLst/>
          </a:prstGeom>
          <a:noFill/>
        </p:spPr>
        <p:txBody>
          <a:bodyPr wrap="square" lIns="0" tIns="0" bIns="0" rtlCol="0" anchor="t">
            <a:spAutoFit/>
          </a:bodyPr>
          <a:lstStyle/>
          <a:p>
            <a:pPr algn="ctr">
              <a:lnSpc>
                <a:spcPct val="150000"/>
              </a:lnSpc>
            </a:pPr>
            <a:r>
              <a:rPr lang="en-US" sz="8000" b="1" dirty="0">
                <a:latin typeface="Exo 2" pitchFamily="2" charset="0"/>
              </a:rPr>
              <a:t>Thank You</a:t>
            </a:r>
          </a:p>
        </p:txBody>
      </p:sp>
      <p:sp>
        <p:nvSpPr>
          <p:cNvPr id="7" name="Rectangle 6">
            <a:extLst>
              <a:ext uri="{FF2B5EF4-FFF2-40B4-BE49-F238E27FC236}">
                <a16:creationId xmlns:a16="http://schemas.microsoft.com/office/drawing/2014/main" id="{982EA1A2-2C7A-ED41-9E18-ACF981C6504A}"/>
              </a:ext>
            </a:extLst>
          </p:cNvPr>
          <p:cNvSpPr/>
          <p:nvPr/>
        </p:nvSpPr>
        <p:spPr>
          <a:xfrm>
            <a:off x="221411" y="353683"/>
            <a:ext cx="1035170" cy="1328468"/>
          </a:xfrm>
          <a:prstGeom prst="rect">
            <a:avLst/>
          </a:prstGeom>
          <a:solidFill>
            <a:srgbClr val="00AD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6BF07EF4-8906-820E-A51E-DD36037BE804}"/>
              </a:ext>
            </a:extLst>
          </p:cNvPr>
          <p:cNvSpPr/>
          <p:nvPr/>
        </p:nvSpPr>
        <p:spPr>
          <a:xfrm>
            <a:off x="0" y="353683"/>
            <a:ext cx="1035170" cy="1328468"/>
          </a:xfrm>
          <a:prstGeom prst="rect">
            <a:avLst/>
          </a:prstGeom>
          <a:solidFill>
            <a:srgbClr val="28B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a:extLst>
              <a:ext uri="{FF2B5EF4-FFF2-40B4-BE49-F238E27FC236}">
                <a16:creationId xmlns:a16="http://schemas.microsoft.com/office/drawing/2014/main" id="{93FA657C-570A-3C92-EBBA-B9ED4284D49F}"/>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24</a:t>
            </a:r>
          </a:p>
        </p:txBody>
      </p:sp>
    </p:spTree>
    <p:extLst>
      <p:ext uri="{BB962C8B-B14F-4D97-AF65-F5344CB8AC3E}">
        <p14:creationId xmlns:p14="http://schemas.microsoft.com/office/powerpoint/2010/main" val="1996635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1E9C8C-17B3-A67F-218E-9318B00C6D21}"/>
              </a:ext>
            </a:extLst>
          </p:cNvPr>
          <p:cNvSpPr/>
          <p:nvPr/>
        </p:nvSpPr>
        <p:spPr>
          <a:xfrm>
            <a:off x="0" y="0"/>
            <a:ext cx="12192000" cy="6858000"/>
          </a:xfrm>
          <a:prstGeom prst="rect">
            <a:avLst/>
          </a:prstGeom>
          <a:solidFill>
            <a:srgbClr val="00A5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C151EE29-0CB2-17B7-2574-35AB41D3F5F4}"/>
              </a:ext>
            </a:extLst>
          </p:cNvPr>
          <p:cNvSpPr/>
          <p:nvPr/>
        </p:nvSpPr>
        <p:spPr>
          <a:xfrm>
            <a:off x="6892261" y="800099"/>
            <a:ext cx="4752975" cy="5257801"/>
          </a:xfrm>
          <a:prstGeom prst="roundRect">
            <a:avLst>
              <a:gd name="adj" fmla="val 7229"/>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7DC5C92A-5820-D437-86C5-AB49A3F59FE3}"/>
              </a:ext>
            </a:extLst>
          </p:cNvPr>
          <p:cNvGrpSpPr/>
          <p:nvPr/>
        </p:nvGrpSpPr>
        <p:grpSpPr>
          <a:xfrm>
            <a:off x="766603" y="2263242"/>
            <a:ext cx="5139056" cy="2331516"/>
            <a:chOff x="766603" y="2697905"/>
            <a:chExt cx="5139056" cy="2331516"/>
          </a:xfrm>
        </p:grpSpPr>
        <p:sp>
          <p:nvSpPr>
            <p:cNvPr id="3" name="TextBox 2">
              <a:extLst>
                <a:ext uri="{FF2B5EF4-FFF2-40B4-BE49-F238E27FC236}">
                  <a16:creationId xmlns:a16="http://schemas.microsoft.com/office/drawing/2014/main" id="{003C4AE0-743B-4BEA-8E8D-5433F0AAE470}"/>
                </a:ext>
              </a:extLst>
            </p:cNvPr>
            <p:cNvSpPr txBox="1"/>
            <p:nvPr/>
          </p:nvSpPr>
          <p:spPr>
            <a:xfrm>
              <a:off x="766604" y="2697905"/>
              <a:ext cx="5139055" cy="498598"/>
            </a:xfrm>
            <a:prstGeom prst="rect">
              <a:avLst/>
            </a:prstGeom>
            <a:noFill/>
          </p:spPr>
          <p:txBody>
            <a:bodyPr wrap="square" lIns="0" tIns="0" rIns="0" bIns="0" rtlCol="0" anchor="t">
              <a:spAutoFit/>
            </a:bodyPr>
            <a:lstStyle/>
            <a:p>
              <a:pPr lvl="0">
                <a:lnSpc>
                  <a:spcPct val="90000"/>
                </a:lnSpc>
                <a:defRPr/>
              </a:pPr>
              <a:r>
                <a:rPr lang="fr-FR" sz="3600" dirty="0">
                  <a:solidFill>
                    <a:srgbClr val="00B0F0"/>
                  </a:solidFill>
                  <a:latin typeface="Segoe UI Semibold" panose="020B0702040204020203" pitchFamily="34" charset="0"/>
                  <a:cs typeface="Segoe UI Semibold" panose="020B0702040204020203" pitchFamily="34" charset="0"/>
                </a:rPr>
                <a:t>What is email e</a:t>
              </a:r>
              <a:r>
                <a:rPr kumimoji="0" lang="fr-FR" sz="3600" b="0" i="0" u="none" strike="noStrike" kern="1200" cap="none" spc="0" normalizeH="0" baseline="0" noProof="0" dirty="0">
                  <a:ln>
                    <a:noFill/>
                  </a:ln>
                  <a:solidFill>
                    <a:srgbClr val="00B0F0"/>
                  </a:solidFill>
                  <a:effectLst/>
                  <a:uLnTx/>
                  <a:uFillTx/>
                  <a:latin typeface="Segoe UI Semibold" panose="020B0702040204020203" pitchFamily="34" charset="0"/>
                  <a:cs typeface="Segoe UI Semibold" panose="020B0702040204020203" pitchFamily="34" charset="0"/>
                </a:rPr>
                <a:t>tiquette?</a:t>
              </a:r>
            </a:p>
          </p:txBody>
        </p:sp>
        <p:sp>
          <p:nvSpPr>
            <p:cNvPr id="11" name="TextBox 10">
              <a:extLst>
                <a:ext uri="{FF2B5EF4-FFF2-40B4-BE49-F238E27FC236}">
                  <a16:creationId xmlns:a16="http://schemas.microsoft.com/office/drawing/2014/main" id="{732290AD-20AE-FAF4-8A89-8174C7F995D1}"/>
                </a:ext>
              </a:extLst>
            </p:cNvPr>
            <p:cNvSpPr txBox="1"/>
            <p:nvPr/>
          </p:nvSpPr>
          <p:spPr>
            <a:xfrm>
              <a:off x="766603" y="3316131"/>
              <a:ext cx="5139055" cy="1713290"/>
            </a:xfrm>
            <a:prstGeom prst="rect">
              <a:avLst/>
            </a:prstGeom>
            <a:noFill/>
          </p:spPr>
          <p:txBody>
            <a:bodyPr wrap="square" lIns="0" tIns="0" rIns="0" bIns="0" rtlCol="0" anchor="t">
              <a:spAutoFit/>
            </a:bodyPr>
            <a:lstStyle/>
            <a:p>
              <a:pPr marL="0" indent="0" algn="just">
                <a:spcAft>
                  <a:spcPts val="1600"/>
                </a:spcAft>
                <a:buNone/>
              </a:pPr>
              <a:r>
                <a:rPr lang="en-GB" sz="1400" dirty="0"/>
                <a:t>Email etiquette is the use of appropriate language, conventions and formality in an email.</a:t>
              </a:r>
            </a:p>
            <a:p>
              <a:pPr marL="0" indent="0" algn="just">
                <a:spcAft>
                  <a:spcPts val="1600"/>
                </a:spcAft>
                <a:buNone/>
              </a:pPr>
              <a:r>
                <a:rPr lang="en-GB" sz="1400" dirty="0"/>
                <a:t>Having good email etiquette makes it more likely that people will respond positively to your emails. It shows people that you are professional and polite, and makes it less likely to cause misunderstanding. Student and professionals mostly use email etiquette so they should know about email etiquette.</a:t>
              </a:r>
            </a:p>
          </p:txBody>
        </p:sp>
      </p:grpSp>
      <p:pic>
        <p:nvPicPr>
          <p:cNvPr id="14" name="Graphic 13">
            <a:extLst>
              <a:ext uri="{FF2B5EF4-FFF2-40B4-BE49-F238E27FC236}">
                <a16:creationId xmlns:a16="http://schemas.microsoft.com/office/drawing/2014/main" id="{D3090DDD-5850-08BE-98BB-406A5882F8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2861" y="1723112"/>
            <a:ext cx="3411774" cy="3411774"/>
          </a:xfrm>
          <a:prstGeom prst="rect">
            <a:avLst/>
          </a:prstGeom>
        </p:spPr>
      </p:pic>
      <p:sp>
        <p:nvSpPr>
          <p:cNvPr id="4" name="TextBox 3">
            <a:extLst>
              <a:ext uri="{FF2B5EF4-FFF2-40B4-BE49-F238E27FC236}">
                <a16:creationId xmlns:a16="http://schemas.microsoft.com/office/drawing/2014/main" id="{94F01B23-C38A-7E21-34A4-8A9BCC6E7A82}"/>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03</a:t>
            </a:r>
          </a:p>
        </p:txBody>
      </p:sp>
    </p:spTree>
    <p:extLst>
      <p:ext uri="{BB962C8B-B14F-4D97-AF65-F5344CB8AC3E}">
        <p14:creationId xmlns:p14="http://schemas.microsoft.com/office/powerpoint/2010/main" val="2597212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1E9C8C-17B3-A67F-218E-9318B00C6D21}"/>
              </a:ext>
            </a:extLst>
          </p:cNvPr>
          <p:cNvSpPr/>
          <p:nvPr/>
        </p:nvSpPr>
        <p:spPr>
          <a:xfrm>
            <a:off x="0" y="0"/>
            <a:ext cx="12192000" cy="6858000"/>
          </a:xfrm>
          <a:prstGeom prst="rect">
            <a:avLst/>
          </a:prstGeom>
          <a:solidFill>
            <a:srgbClr val="00A5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F16F8FF5-D206-4BC1-97C5-118E812768F0}"/>
              </a:ext>
            </a:extLst>
          </p:cNvPr>
          <p:cNvSpPr/>
          <p:nvPr/>
        </p:nvSpPr>
        <p:spPr>
          <a:xfrm>
            <a:off x="2050473" y="274321"/>
            <a:ext cx="10141527" cy="63093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C151EE29-0CB2-17B7-2574-35AB41D3F5F4}"/>
              </a:ext>
            </a:extLst>
          </p:cNvPr>
          <p:cNvSpPr/>
          <p:nvPr/>
        </p:nvSpPr>
        <p:spPr>
          <a:xfrm>
            <a:off x="301680" y="800099"/>
            <a:ext cx="4752975" cy="5257801"/>
          </a:xfrm>
          <a:prstGeom prst="roundRect">
            <a:avLst>
              <a:gd name="adj" fmla="val 7229"/>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7DC5C92A-5820-D437-86C5-AB49A3F59FE3}"/>
              </a:ext>
            </a:extLst>
          </p:cNvPr>
          <p:cNvGrpSpPr/>
          <p:nvPr/>
        </p:nvGrpSpPr>
        <p:grpSpPr>
          <a:xfrm>
            <a:off x="5835579" y="2473556"/>
            <a:ext cx="5139056" cy="1910888"/>
            <a:chOff x="766603" y="2697905"/>
            <a:chExt cx="5139056" cy="1910888"/>
          </a:xfrm>
        </p:grpSpPr>
        <p:sp>
          <p:nvSpPr>
            <p:cNvPr id="3" name="TextBox 2">
              <a:extLst>
                <a:ext uri="{FF2B5EF4-FFF2-40B4-BE49-F238E27FC236}">
                  <a16:creationId xmlns:a16="http://schemas.microsoft.com/office/drawing/2014/main" id="{003C4AE0-743B-4BEA-8E8D-5433F0AAE470}"/>
                </a:ext>
              </a:extLst>
            </p:cNvPr>
            <p:cNvSpPr txBox="1"/>
            <p:nvPr/>
          </p:nvSpPr>
          <p:spPr>
            <a:xfrm>
              <a:off x="766604" y="2697905"/>
              <a:ext cx="5139055" cy="498598"/>
            </a:xfrm>
            <a:prstGeom prst="rect">
              <a:avLst/>
            </a:prstGeom>
            <a:noFill/>
          </p:spPr>
          <p:txBody>
            <a:bodyPr wrap="square" lIns="0" tIns="0" rIns="0" bIns="0" rtlCol="0" anchor="t">
              <a:spAutoFit/>
            </a:bodyPr>
            <a:lstStyle/>
            <a:p>
              <a:pPr lvl="0">
                <a:lnSpc>
                  <a:spcPct val="90000"/>
                </a:lnSpc>
                <a:defRPr/>
              </a:pPr>
              <a:r>
                <a:rPr lang="fr-FR" sz="3600" dirty="0">
                  <a:solidFill>
                    <a:srgbClr val="00B0F0"/>
                  </a:solidFill>
                  <a:latin typeface="Segoe UI Semibold" panose="020B0702040204020203" pitchFamily="34" charset="0"/>
                  <a:cs typeface="Segoe UI Semibold" panose="020B0702040204020203" pitchFamily="34" charset="0"/>
                </a:rPr>
                <a:t>Parts of an Email</a:t>
              </a:r>
              <a:endParaRPr kumimoji="0" lang="fr-FR" sz="3600" b="0" i="0" u="none" strike="noStrike" kern="1200" cap="none" spc="0" normalizeH="0" baseline="0" noProof="0" dirty="0">
                <a:ln>
                  <a:noFill/>
                </a:ln>
                <a:solidFill>
                  <a:srgbClr val="00B0F0"/>
                </a:solidFill>
                <a:effectLst/>
                <a:uLnTx/>
                <a:uFillTx/>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732290AD-20AE-FAF4-8A89-8174C7F995D1}"/>
                </a:ext>
              </a:extLst>
            </p:cNvPr>
            <p:cNvSpPr txBox="1"/>
            <p:nvPr/>
          </p:nvSpPr>
          <p:spPr>
            <a:xfrm>
              <a:off x="766603" y="3316131"/>
              <a:ext cx="5139055" cy="1292662"/>
            </a:xfrm>
            <a:prstGeom prst="rect">
              <a:avLst/>
            </a:prstGeom>
            <a:noFill/>
          </p:spPr>
          <p:txBody>
            <a:bodyPr wrap="square" lIns="0" tIns="0" rIns="0" bIns="0" rtlCol="0" anchor="t">
              <a:spAutoFit/>
            </a:bodyPr>
            <a:lstStyle/>
            <a:p>
              <a:pPr indent="-431789">
                <a:buSzPts val="1500"/>
                <a:buAutoNum type="arabicPeriod"/>
              </a:pPr>
              <a:r>
                <a:rPr lang="en-GB" sz="1400" dirty="0"/>
                <a:t>Sender and Receiver </a:t>
              </a:r>
            </a:p>
            <a:p>
              <a:pPr indent="-431789">
                <a:buSzPts val="1500"/>
                <a:buAutoNum type="arabicPeriod"/>
              </a:pPr>
              <a:r>
                <a:rPr lang="en-GB" sz="1400" dirty="0"/>
                <a:t>To, CC, BCC</a:t>
              </a:r>
            </a:p>
            <a:p>
              <a:pPr indent="-431789">
                <a:buSzPts val="1500"/>
                <a:buAutoNum type="arabicPeriod"/>
              </a:pPr>
              <a:r>
                <a:rPr lang="en-GB" sz="1400" dirty="0"/>
                <a:t>Subject Line</a:t>
              </a:r>
            </a:p>
            <a:p>
              <a:pPr indent="-431789">
                <a:buSzPts val="1500"/>
                <a:buAutoNum type="arabicPeriod"/>
              </a:pPr>
              <a:r>
                <a:rPr lang="en-GB" sz="1400" dirty="0"/>
                <a:t>Salutation/Greeting</a:t>
              </a:r>
            </a:p>
            <a:p>
              <a:pPr indent="-431789">
                <a:buSzPts val="1500"/>
                <a:buAutoNum type="arabicPeriod"/>
              </a:pPr>
              <a:r>
                <a:rPr lang="en-GB" sz="1400" dirty="0"/>
                <a:t>Email Body</a:t>
              </a:r>
            </a:p>
            <a:p>
              <a:pPr indent="-431789">
                <a:buSzPts val="1500"/>
                <a:buAutoNum type="arabicPeriod"/>
              </a:pPr>
              <a:r>
                <a:rPr lang="en-GB" sz="1400" dirty="0"/>
                <a:t>Attachments</a:t>
              </a:r>
            </a:p>
          </p:txBody>
        </p:sp>
      </p:grpSp>
      <p:pic>
        <p:nvPicPr>
          <p:cNvPr id="24" name="Picture 23" descr="A picture containing envelope&#10;&#10;Description automatically generated">
            <a:extLst>
              <a:ext uri="{FF2B5EF4-FFF2-40B4-BE49-F238E27FC236}">
                <a16:creationId xmlns:a16="http://schemas.microsoft.com/office/drawing/2014/main" id="{87A28E77-A5BF-D425-AC46-111965506C1E}"/>
              </a:ext>
            </a:extLst>
          </p:cNvPr>
          <p:cNvPicPr>
            <a:picLocks noChangeAspect="1"/>
          </p:cNvPicPr>
          <p:nvPr/>
        </p:nvPicPr>
        <p:blipFill>
          <a:blip r:embed="rId2"/>
          <a:stretch>
            <a:fillRect/>
          </a:stretch>
        </p:blipFill>
        <p:spPr>
          <a:xfrm>
            <a:off x="555675" y="1306507"/>
            <a:ext cx="4244984" cy="4244984"/>
          </a:xfrm>
          <a:prstGeom prst="rect">
            <a:avLst/>
          </a:prstGeom>
        </p:spPr>
      </p:pic>
      <p:sp>
        <p:nvSpPr>
          <p:cNvPr id="4" name="TextBox 3">
            <a:extLst>
              <a:ext uri="{FF2B5EF4-FFF2-40B4-BE49-F238E27FC236}">
                <a16:creationId xmlns:a16="http://schemas.microsoft.com/office/drawing/2014/main" id="{4817C704-A937-A557-1407-2A6B7123CF6F}"/>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04</a:t>
            </a:r>
          </a:p>
        </p:txBody>
      </p:sp>
    </p:spTree>
    <p:extLst>
      <p:ext uri="{BB962C8B-B14F-4D97-AF65-F5344CB8AC3E}">
        <p14:creationId xmlns:p14="http://schemas.microsoft.com/office/powerpoint/2010/main" val="1515064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391B9A-5111-0D12-6929-1BAE4854B729}"/>
              </a:ext>
            </a:extLst>
          </p:cNvPr>
          <p:cNvSpPr/>
          <p:nvPr/>
        </p:nvSpPr>
        <p:spPr>
          <a:xfrm>
            <a:off x="0" y="0"/>
            <a:ext cx="12192000" cy="6858000"/>
          </a:xfrm>
          <a:prstGeom prst="rect">
            <a:avLst/>
          </a:prstGeom>
          <a:solidFill>
            <a:srgbClr val="00A5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672263" y="0"/>
            <a:ext cx="5519737" cy="68580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E8A07F2-9D8B-4888-8447-A7FA7F93695E}"/>
              </a:ext>
            </a:extLst>
          </p:cNvPr>
          <p:cNvSpPr txBox="1"/>
          <p:nvPr/>
        </p:nvSpPr>
        <p:spPr>
          <a:xfrm>
            <a:off x="8216029" y="90060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To</a:t>
            </a:r>
            <a:endParaRPr kumimoji="0" lang="fr-FR" sz="2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21AE9550-41CC-4FFF-90FD-34983F7955BB}"/>
              </a:ext>
            </a:extLst>
          </p:cNvPr>
          <p:cNvSpPr txBox="1"/>
          <p:nvPr/>
        </p:nvSpPr>
        <p:spPr>
          <a:xfrm>
            <a:off x="8213499" y="1335075"/>
            <a:ext cx="2635476"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Whom you are writing the email. That’s mean the receiver, the main target audience.</a:t>
            </a:r>
          </a:p>
        </p:txBody>
      </p:sp>
      <p:sp>
        <p:nvSpPr>
          <p:cNvPr id="26" name="TextBox 25">
            <a:extLst>
              <a:ext uri="{FF2B5EF4-FFF2-40B4-BE49-F238E27FC236}">
                <a16:creationId xmlns:a16="http://schemas.microsoft.com/office/drawing/2014/main" id="{ADE63C93-31F2-441A-A6ED-5E1B282E1382}"/>
              </a:ext>
            </a:extLst>
          </p:cNvPr>
          <p:cNvSpPr txBox="1"/>
          <p:nvPr/>
        </p:nvSpPr>
        <p:spPr>
          <a:xfrm>
            <a:off x="8216029" y="2503652"/>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CC</a:t>
            </a:r>
            <a:endParaRPr kumimoji="0" lang="fr-FR" sz="2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285785E0-B39D-40B1-8381-5D72D373B244}"/>
              </a:ext>
            </a:extLst>
          </p:cNvPr>
          <p:cNvSpPr txBox="1"/>
          <p:nvPr/>
        </p:nvSpPr>
        <p:spPr>
          <a:xfrm>
            <a:off x="8213499" y="2930317"/>
            <a:ext cx="2635476"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Email address of the person, Who is not the main target audience, but who needs to be kept in loop.</a:t>
            </a:r>
          </a:p>
        </p:txBody>
      </p:sp>
      <p:sp>
        <p:nvSpPr>
          <p:cNvPr id="28" name="TextBox 27">
            <a:extLst>
              <a:ext uri="{FF2B5EF4-FFF2-40B4-BE49-F238E27FC236}">
                <a16:creationId xmlns:a16="http://schemas.microsoft.com/office/drawing/2014/main" id="{A45C6AF6-2FE1-4FAC-8274-38A14F8812BF}"/>
              </a:ext>
            </a:extLst>
          </p:cNvPr>
          <p:cNvSpPr txBox="1"/>
          <p:nvPr/>
        </p:nvSpPr>
        <p:spPr>
          <a:xfrm>
            <a:off x="8216029" y="4383695"/>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BCC</a:t>
            </a:r>
            <a:endParaRPr kumimoji="0" lang="fr-FR" sz="2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848AE156-9A7B-4D28-8AF3-3AD82DB918E4}"/>
              </a:ext>
            </a:extLst>
          </p:cNvPr>
          <p:cNvSpPr txBox="1"/>
          <p:nvPr/>
        </p:nvSpPr>
        <p:spPr>
          <a:xfrm>
            <a:off x="8213498" y="4776205"/>
            <a:ext cx="2835501"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Like CC, But other parties that are involved added in BCC. Best is to avoid using BCC, Breach of privacy.</a:t>
            </a:r>
          </a:p>
        </p:txBody>
      </p:sp>
      <p:pic>
        <p:nvPicPr>
          <p:cNvPr id="16" name="Graphic 15">
            <a:extLst>
              <a:ext uri="{FF2B5EF4-FFF2-40B4-BE49-F238E27FC236}">
                <a16:creationId xmlns:a16="http://schemas.microsoft.com/office/drawing/2014/main" id="{5D74A1B1-B426-4BE4-BF52-21D48C845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940050"/>
            <a:ext cx="300458" cy="300458"/>
          </a:xfrm>
          <a:prstGeom prst="rect">
            <a:avLst/>
          </a:prstGeom>
        </p:spPr>
      </p:pic>
      <p:pic>
        <p:nvPicPr>
          <p:cNvPr id="17" name="Graphic 16">
            <a:extLst>
              <a:ext uri="{FF2B5EF4-FFF2-40B4-BE49-F238E27FC236}">
                <a16:creationId xmlns:a16="http://schemas.microsoft.com/office/drawing/2014/main" id="{80D3F298-7B03-45E3-9A7D-0C01297A2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2569837"/>
            <a:ext cx="300458" cy="300458"/>
          </a:xfrm>
          <a:prstGeom prst="rect">
            <a:avLst/>
          </a:prstGeom>
        </p:spPr>
      </p:pic>
      <p:pic>
        <p:nvPicPr>
          <p:cNvPr id="19" name="Graphic 18">
            <a:extLst>
              <a:ext uri="{FF2B5EF4-FFF2-40B4-BE49-F238E27FC236}">
                <a16:creationId xmlns:a16="http://schemas.microsoft.com/office/drawing/2014/main" id="{EF0DA220-6087-4844-8D65-3A8DB2A62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4449880"/>
            <a:ext cx="300458" cy="300458"/>
          </a:xfrm>
          <a:prstGeom prst="rect">
            <a:avLst/>
          </a:prstGeom>
        </p:spPr>
      </p:pic>
      <p:pic>
        <p:nvPicPr>
          <p:cNvPr id="3" name="Graphic 2">
            <a:extLst>
              <a:ext uri="{FF2B5EF4-FFF2-40B4-BE49-F238E27FC236}">
                <a16:creationId xmlns:a16="http://schemas.microsoft.com/office/drawing/2014/main" id="{F316E9D3-EF90-B2D7-ABB0-CDBEE30AD0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98589" y="1017512"/>
            <a:ext cx="2801194" cy="4822976"/>
          </a:xfrm>
          <a:prstGeom prst="rect">
            <a:avLst/>
          </a:prstGeom>
        </p:spPr>
      </p:pic>
      <p:sp>
        <p:nvSpPr>
          <p:cNvPr id="2" name="TextBox 1">
            <a:extLst>
              <a:ext uri="{FF2B5EF4-FFF2-40B4-BE49-F238E27FC236}">
                <a16:creationId xmlns:a16="http://schemas.microsoft.com/office/drawing/2014/main" id="{3EE4E12D-53EC-C168-272A-704CDA0FFF47}"/>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05</a:t>
            </a:r>
          </a:p>
        </p:txBody>
      </p:sp>
    </p:spTree>
    <p:extLst>
      <p:ext uri="{BB962C8B-B14F-4D97-AF65-F5344CB8AC3E}">
        <p14:creationId xmlns:p14="http://schemas.microsoft.com/office/powerpoint/2010/main" val="804422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8BE31-CB3F-C63E-A379-32146A724208}"/>
              </a:ext>
            </a:extLst>
          </p:cNvPr>
          <p:cNvSpPr/>
          <p:nvPr/>
        </p:nvSpPr>
        <p:spPr>
          <a:xfrm>
            <a:off x="0" y="0"/>
            <a:ext cx="12192000" cy="6858000"/>
          </a:xfrm>
          <a:prstGeom prst="rect">
            <a:avLst/>
          </a:prstGeom>
          <a:solidFill>
            <a:srgbClr val="00A5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grpSp>
        <p:nvGrpSpPr>
          <p:cNvPr id="14" name="Group 13">
            <a:extLst>
              <a:ext uri="{FF2B5EF4-FFF2-40B4-BE49-F238E27FC236}">
                <a16:creationId xmlns:a16="http://schemas.microsoft.com/office/drawing/2014/main" id="{A489EDCE-0BEB-45E9-D860-EC6A7E3DF6DB}"/>
              </a:ext>
            </a:extLst>
          </p:cNvPr>
          <p:cNvGrpSpPr/>
          <p:nvPr/>
        </p:nvGrpSpPr>
        <p:grpSpPr>
          <a:xfrm>
            <a:off x="8034339" y="2069631"/>
            <a:ext cx="2814638" cy="2718739"/>
            <a:chOff x="8034339" y="1676184"/>
            <a:chExt cx="2814638" cy="2718739"/>
          </a:xfrm>
        </p:grpSpPr>
        <p:sp>
          <p:nvSpPr>
            <p:cNvPr id="6" name="TextBox 5">
              <a:extLst>
                <a:ext uri="{FF2B5EF4-FFF2-40B4-BE49-F238E27FC236}">
                  <a16:creationId xmlns:a16="http://schemas.microsoft.com/office/drawing/2014/main" id="{A4F9CF25-9D7D-4EE6-BC79-7DE7F7288349}"/>
                </a:ext>
              </a:extLst>
            </p:cNvPr>
            <p:cNvSpPr txBox="1"/>
            <p:nvPr/>
          </p:nvSpPr>
          <p:spPr>
            <a:xfrm>
              <a:off x="8034340" y="2058338"/>
              <a:ext cx="2814637" cy="1194879"/>
            </a:xfrm>
            <a:prstGeom prst="rect">
              <a:avLst/>
            </a:prstGeom>
            <a:noFill/>
          </p:spPr>
          <p:txBody>
            <a:bodyPr wrap="square" lIns="0" tIns="0" rIns="0" bIns="0" rtlCol="0" anchor="t">
              <a:spAutoFit/>
            </a:bodyPr>
            <a:lstStyle/>
            <a:p>
              <a:pPr>
                <a:lnSpc>
                  <a:spcPct val="110000"/>
                </a:lnSpc>
              </a:pPr>
              <a:r>
                <a:rPr lang="en-US" dirty="0">
                  <a:latin typeface="Segoe UI Semibold" panose="020B0702040204020203" pitchFamily="34" charset="0"/>
                  <a:cs typeface="Segoe UI Semibold" panose="020B0702040204020203" pitchFamily="34" charset="0"/>
                </a:rPr>
                <a:t>Salutation should be professional, even when the email is sent for non-professional reasons.</a:t>
              </a:r>
              <a:endParaRPr lang="fr-FR" dirty="0">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8034340" y="3321359"/>
              <a:ext cx="2814637"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Proper Greetings:</a:t>
              </a:r>
            </a:p>
            <a:p>
              <a:pPr>
                <a:lnSpc>
                  <a:spcPct val="150000"/>
                </a:lnSpc>
              </a:pPr>
              <a:r>
                <a:rPr lang="en-US" dirty="0">
                  <a:solidFill>
                    <a:schemeClr val="bg1"/>
                  </a:solidFill>
                </a:rPr>
                <a:t>Dear Dr. Jones</a:t>
              </a:r>
            </a:p>
            <a:p>
              <a:pPr>
                <a:lnSpc>
                  <a:spcPct val="150000"/>
                </a:lnSpc>
              </a:pPr>
              <a:r>
                <a:rPr lang="en-US" dirty="0">
                  <a:solidFill>
                    <a:schemeClr val="bg1"/>
                  </a:solidFill>
                </a:rPr>
                <a:t>Hi Prof. Smith</a:t>
              </a:r>
            </a:p>
            <a:p>
              <a:pPr>
                <a:lnSpc>
                  <a:spcPct val="150000"/>
                </a:lnSpc>
              </a:pPr>
              <a:r>
                <a:rPr lang="en-US" dirty="0">
                  <a:solidFill>
                    <a:schemeClr val="bg1"/>
                  </a:solidFill>
                </a:rPr>
                <a:t>Dear Ms. Muntaka</a:t>
              </a:r>
            </a:p>
          </p:txBody>
        </p:sp>
        <p:sp>
          <p:nvSpPr>
            <p:cNvPr id="18" name="TextBox 17">
              <a:extLst>
                <a:ext uri="{FF2B5EF4-FFF2-40B4-BE49-F238E27FC236}">
                  <a16:creationId xmlns:a16="http://schemas.microsoft.com/office/drawing/2014/main" id="{52C7A491-E92A-4014-AA92-0371F64F899A}"/>
                </a:ext>
              </a:extLst>
            </p:cNvPr>
            <p:cNvSpPr txBox="1"/>
            <p:nvPr/>
          </p:nvSpPr>
          <p:spPr>
            <a:xfrm>
              <a:off x="8034339" y="1676184"/>
              <a:ext cx="2645163" cy="234551"/>
            </a:xfrm>
            <a:prstGeom prst="rect">
              <a:avLst/>
            </a:prstGeom>
            <a:noFill/>
          </p:spPr>
          <p:txBody>
            <a:bodyPr wrap="square" lIns="0" tIns="0" bIns="0" rtlCol="0" anchor="b">
              <a:spAutoFit/>
            </a:bodyPr>
            <a:lstStyle/>
            <a:p>
              <a:pPr>
                <a:lnSpc>
                  <a:spcPct val="120000"/>
                </a:lnSpc>
              </a:pPr>
              <a:r>
                <a:rPr lang="en-US" sz="1400" b="1" spc="100" dirty="0">
                  <a:solidFill>
                    <a:schemeClr val="bg1"/>
                  </a:solidFill>
                  <a:latin typeface="+mj-lt"/>
                  <a:cs typeface="Segoe UI" panose="020B0502040204020203" pitchFamily="34" charset="0"/>
                </a:rPr>
                <a:t>Salutation/Greetings</a:t>
              </a:r>
              <a:endParaRPr lang="fr-FR" sz="1400" b="1" spc="100" dirty="0">
                <a:solidFill>
                  <a:schemeClr val="bg1"/>
                </a:solidFill>
                <a:latin typeface="+mj-lt"/>
                <a:cs typeface="Segoe UI" panose="020B0502040204020203" pitchFamily="34" charset="0"/>
              </a:endParaRPr>
            </a:p>
          </p:txBody>
        </p:sp>
      </p:grpSp>
      <p:grpSp>
        <p:nvGrpSpPr>
          <p:cNvPr id="13" name="Group 12">
            <a:extLst>
              <a:ext uri="{FF2B5EF4-FFF2-40B4-BE49-F238E27FC236}">
                <a16:creationId xmlns:a16="http://schemas.microsoft.com/office/drawing/2014/main" id="{9B6A7EB0-6004-58CB-497D-131004B871E5}"/>
              </a:ext>
            </a:extLst>
          </p:cNvPr>
          <p:cNvGrpSpPr/>
          <p:nvPr/>
        </p:nvGrpSpPr>
        <p:grpSpPr>
          <a:xfrm>
            <a:off x="1640682" y="1431365"/>
            <a:ext cx="2814637" cy="3340100"/>
            <a:chOff x="1919288" y="1215705"/>
            <a:chExt cx="2814637" cy="3340100"/>
          </a:xfrm>
        </p:grpSpPr>
        <p:grpSp>
          <p:nvGrpSpPr>
            <p:cNvPr id="12" name="Group 11">
              <a:extLst>
                <a:ext uri="{FF2B5EF4-FFF2-40B4-BE49-F238E27FC236}">
                  <a16:creationId xmlns:a16="http://schemas.microsoft.com/office/drawing/2014/main" id="{5BADE7E4-71FE-63FB-53CE-830905BF1066}"/>
                </a:ext>
              </a:extLst>
            </p:cNvPr>
            <p:cNvGrpSpPr/>
            <p:nvPr/>
          </p:nvGrpSpPr>
          <p:grpSpPr>
            <a:xfrm>
              <a:off x="1919288" y="3012306"/>
              <a:ext cx="2814637" cy="1543499"/>
              <a:chOff x="1919288" y="1709718"/>
              <a:chExt cx="2814637" cy="1543499"/>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058338"/>
                <a:ext cx="2814637" cy="1194879"/>
              </a:xfrm>
              <a:prstGeom prst="rect">
                <a:avLst/>
              </a:prstGeom>
              <a:noFill/>
            </p:spPr>
            <p:txBody>
              <a:bodyPr wrap="square" lIns="0" tIns="0" rIns="0" bIns="0" rtlCol="0" anchor="t">
                <a:spAutoFit/>
              </a:bodyPr>
              <a:lstStyle/>
              <a:p>
                <a:pPr>
                  <a:lnSpc>
                    <a:spcPct val="110000"/>
                  </a:lnSpc>
                </a:pPr>
                <a:r>
                  <a:rPr lang="en-US" dirty="0">
                    <a:latin typeface="Segoe UI Semibold" panose="020B0702040204020203" pitchFamily="34" charset="0"/>
                    <a:cs typeface="Segoe UI Semibold" panose="020B0702040204020203" pitchFamily="34" charset="0"/>
                  </a:rPr>
                  <a:t>Should be crisp, concise, short, informative enough and related to the email content.</a:t>
                </a:r>
                <a:endParaRPr lang="fr-FR" dirty="0">
                  <a:latin typeface="Segoe UI Semibold" panose="020B0702040204020203" pitchFamily="34" charset="0"/>
                  <a:cs typeface="Segoe UI Semibold" panose="020B0702040204020203" pitchFamily="34"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1919288" y="1709718"/>
                <a:ext cx="1809750" cy="201017"/>
              </a:xfrm>
              <a:prstGeom prst="rect">
                <a:avLst/>
              </a:prstGeom>
              <a:noFill/>
            </p:spPr>
            <p:txBody>
              <a:bodyPr wrap="square" lIns="0" tIns="0" bIns="0" rtlCol="0" anchor="b">
                <a:spAutoFit/>
              </a:bodyPr>
              <a:lstStyle/>
              <a:p>
                <a:pPr>
                  <a:lnSpc>
                    <a:spcPct val="120000"/>
                  </a:lnSpc>
                </a:pPr>
                <a:r>
                  <a:rPr lang="en-US" sz="1200" spc="100" dirty="0">
                    <a:solidFill>
                      <a:srgbClr val="2E73F0"/>
                    </a:solidFill>
                    <a:latin typeface="+mj-lt"/>
                    <a:cs typeface="Segoe UI" panose="020B0502040204020203" pitchFamily="34" charset="0"/>
                  </a:rPr>
                  <a:t>Subject Line</a:t>
                </a:r>
                <a:endParaRPr lang="fr-FR" sz="1200" spc="100" dirty="0">
                  <a:solidFill>
                    <a:srgbClr val="2E73F0"/>
                  </a:solidFill>
                  <a:latin typeface="+mj-lt"/>
                  <a:cs typeface="Segoe UI" panose="020B0502040204020203" pitchFamily="34" charset="0"/>
                </a:endParaRPr>
              </a:p>
            </p:txBody>
          </p:sp>
        </p:grpSp>
        <p:pic>
          <p:nvPicPr>
            <p:cNvPr id="11" name="Picture 10" descr="Icon&#10;&#10;Description automatically generated">
              <a:extLst>
                <a:ext uri="{FF2B5EF4-FFF2-40B4-BE49-F238E27FC236}">
                  <a16:creationId xmlns:a16="http://schemas.microsoft.com/office/drawing/2014/main" id="{7ED3F789-D0DA-FDFE-7882-C386E34A0BB7}"/>
                </a:ext>
              </a:extLst>
            </p:cNvPr>
            <p:cNvPicPr>
              <a:picLocks noChangeAspect="1"/>
            </p:cNvPicPr>
            <p:nvPr/>
          </p:nvPicPr>
          <p:blipFill>
            <a:blip r:embed="rId2"/>
            <a:stretch>
              <a:fillRect/>
            </a:stretch>
          </p:blipFill>
          <p:spPr>
            <a:xfrm>
              <a:off x="2592554" y="1215705"/>
              <a:ext cx="2105654" cy="2105654"/>
            </a:xfrm>
            <a:prstGeom prst="rect">
              <a:avLst/>
            </a:prstGeom>
          </p:spPr>
        </p:pic>
      </p:grpSp>
      <p:sp>
        <p:nvSpPr>
          <p:cNvPr id="5" name="TextBox 4">
            <a:extLst>
              <a:ext uri="{FF2B5EF4-FFF2-40B4-BE49-F238E27FC236}">
                <a16:creationId xmlns:a16="http://schemas.microsoft.com/office/drawing/2014/main" id="{00626192-1075-3A9E-AA54-532BBF907024}"/>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06</a:t>
            </a:r>
          </a:p>
        </p:txBody>
      </p:sp>
    </p:spTree>
    <p:extLst>
      <p:ext uri="{BB962C8B-B14F-4D97-AF65-F5344CB8AC3E}">
        <p14:creationId xmlns:p14="http://schemas.microsoft.com/office/powerpoint/2010/main" val="3500452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8BE31-CB3F-C63E-A379-32146A724208}"/>
              </a:ext>
            </a:extLst>
          </p:cNvPr>
          <p:cNvSpPr/>
          <p:nvPr/>
        </p:nvSpPr>
        <p:spPr>
          <a:xfrm>
            <a:off x="-1" y="4618"/>
            <a:ext cx="12192000" cy="6858000"/>
          </a:xfrm>
          <a:prstGeom prst="rect">
            <a:avLst/>
          </a:prstGeom>
          <a:solidFill>
            <a:srgbClr val="00A5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solidFill>
                <a:schemeClr val="accent6">
                  <a:lumMod val="75000"/>
                </a:schemeClr>
              </a:solidFill>
            </a:endParaRPr>
          </a:p>
        </p:txBody>
      </p:sp>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grpSp>
        <p:nvGrpSpPr>
          <p:cNvPr id="14" name="Group 13">
            <a:extLst>
              <a:ext uri="{FF2B5EF4-FFF2-40B4-BE49-F238E27FC236}">
                <a16:creationId xmlns:a16="http://schemas.microsoft.com/office/drawing/2014/main" id="{A489EDCE-0BEB-45E9-D860-EC6A7E3DF6DB}"/>
              </a:ext>
            </a:extLst>
          </p:cNvPr>
          <p:cNvGrpSpPr/>
          <p:nvPr/>
        </p:nvGrpSpPr>
        <p:grpSpPr>
          <a:xfrm>
            <a:off x="7794194" y="2291361"/>
            <a:ext cx="3215552" cy="2164436"/>
            <a:chOff x="8034339" y="1676184"/>
            <a:chExt cx="2814638" cy="2164436"/>
          </a:xfrm>
        </p:grpSpPr>
        <p:sp>
          <p:nvSpPr>
            <p:cNvPr id="6" name="TextBox 5">
              <a:extLst>
                <a:ext uri="{FF2B5EF4-FFF2-40B4-BE49-F238E27FC236}">
                  <a16:creationId xmlns:a16="http://schemas.microsoft.com/office/drawing/2014/main" id="{A4F9CF25-9D7D-4EE6-BC79-7DE7F7288349}"/>
                </a:ext>
              </a:extLst>
            </p:cNvPr>
            <p:cNvSpPr txBox="1"/>
            <p:nvPr/>
          </p:nvSpPr>
          <p:spPr>
            <a:xfrm>
              <a:off x="8034340" y="2058338"/>
              <a:ext cx="2814637" cy="1145442"/>
            </a:xfrm>
            <a:prstGeom prst="rect">
              <a:avLst/>
            </a:prstGeom>
            <a:noFill/>
          </p:spPr>
          <p:txBody>
            <a:bodyPr wrap="square" lIns="0" tIns="0" rIns="0" bIns="0" rtlCol="0" anchor="t">
              <a:spAutoFit/>
            </a:bodyPr>
            <a:lstStyle/>
            <a:p>
              <a:pPr>
                <a:lnSpc>
                  <a:spcPct val="110000"/>
                </a:lnSpc>
              </a:pPr>
              <a:r>
                <a:rPr lang="en-US" dirty="0">
                  <a:latin typeface="Segoe UI Semibold" panose="020B0702040204020203" pitchFamily="34" charset="0"/>
                  <a:cs typeface="Segoe UI Semibold" panose="020B0702040204020203" pitchFamily="34" charset="0"/>
                </a:rPr>
                <a:t>Usually Consist of three parts:</a:t>
              </a:r>
            </a:p>
            <a:p>
              <a:pPr>
                <a:lnSpc>
                  <a:spcPct val="110000"/>
                </a:lnSpc>
              </a:pPr>
              <a:r>
                <a:rPr lang="en-US" sz="1700" dirty="0">
                  <a:latin typeface="Segoe UI Semibold" panose="020B0702040204020203" pitchFamily="34" charset="0"/>
                  <a:cs typeface="Segoe UI Semibold" panose="020B0702040204020203" pitchFamily="34" charset="0"/>
                </a:rPr>
                <a:t>Introduction (Beginning)</a:t>
              </a:r>
            </a:p>
            <a:p>
              <a:pPr>
                <a:lnSpc>
                  <a:spcPct val="110000"/>
                </a:lnSpc>
              </a:pPr>
              <a:r>
                <a:rPr lang="en-US" sz="1700" dirty="0">
                  <a:latin typeface="Segoe UI Semibold" panose="020B0702040204020203" pitchFamily="34" charset="0"/>
                  <a:cs typeface="Segoe UI Semibold" panose="020B0702040204020203" pitchFamily="34" charset="0"/>
                </a:rPr>
                <a:t>Middle (Reason for email)</a:t>
              </a:r>
            </a:p>
            <a:p>
              <a:pPr>
                <a:lnSpc>
                  <a:spcPct val="110000"/>
                </a:lnSpc>
              </a:pPr>
              <a:r>
                <a:rPr lang="en-US" sz="1700" dirty="0">
                  <a:latin typeface="Segoe UI Semibold" panose="020B0702040204020203" pitchFamily="34" charset="0"/>
                  <a:cs typeface="Segoe UI Semibold" panose="020B0702040204020203" pitchFamily="34" charset="0"/>
                </a:rPr>
                <a:t>End (Closing Remarks)</a:t>
              </a:r>
              <a:endParaRPr lang="fr-FR" sz="1700" dirty="0">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8034340" y="3321054"/>
              <a:ext cx="2814637"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Short and concise</a:t>
              </a:r>
            </a:p>
            <a:p>
              <a:pPr>
                <a:lnSpc>
                  <a:spcPct val="150000"/>
                </a:lnSpc>
              </a:pPr>
              <a:r>
                <a:rPr lang="en-US" dirty="0">
                  <a:solidFill>
                    <a:schemeClr val="bg1"/>
                  </a:solidFill>
                </a:rPr>
                <a:t>Some closing remarks</a:t>
              </a:r>
            </a:p>
          </p:txBody>
        </p:sp>
        <p:sp>
          <p:nvSpPr>
            <p:cNvPr id="18" name="TextBox 17">
              <a:extLst>
                <a:ext uri="{FF2B5EF4-FFF2-40B4-BE49-F238E27FC236}">
                  <a16:creationId xmlns:a16="http://schemas.microsoft.com/office/drawing/2014/main" id="{52C7A491-E92A-4014-AA92-0371F64F899A}"/>
                </a:ext>
              </a:extLst>
            </p:cNvPr>
            <p:cNvSpPr txBox="1"/>
            <p:nvPr/>
          </p:nvSpPr>
          <p:spPr>
            <a:xfrm>
              <a:off x="8034339" y="1676184"/>
              <a:ext cx="2645163" cy="234551"/>
            </a:xfrm>
            <a:prstGeom prst="rect">
              <a:avLst/>
            </a:prstGeom>
            <a:noFill/>
          </p:spPr>
          <p:txBody>
            <a:bodyPr wrap="square" lIns="0" tIns="0" bIns="0" rtlCol="0" anchor="b">
              <a:spAutoFit/>
            </a:bodyPr>
            <a:lstStyle/>
            <a:p>
              <a:pPr>
                <a:lnSpc>
                  <a:spcPct val="120000"/>
                </a:lnSpc>
              </a:pPr>
              <a:r>
                <a:rPr lang="en-US" sz="1400" b="1" spc="100" dirty="0">
                  <a:solidFill>
                    <a:schemeClr val="bg1"/>
                  </a:solidFill>
                  <a:latin typeface="+mj-lt"/>
                  <a:cs typeface="Segoe UI" panose="020B0502040204020203" pitchFamily="34" charset="0"/>
                </a:rPr>
                <a:t>Email Body</a:t>
              </a:r>
              <a:endParaRPr lang="fr-FR" sz="1400" b="1" spc="100" dirty="0">
                <a:solidFill>
                  <a:schemeClr val="bg1"/>
                </a:solidFill>
                <a:latin typeface="+mj-lt"/>
                <a:cs typeface="Segoe UI" panose="020B0502040204020203" pitchFamily="34" charset="0"/>
              </a:endParaRPr>
            </a:p>
          </p:txBody>
        </p:sp>
      </p:grpSp>
      <p:grpSp>
        <p:nvGrpSpPr>
          <p:cNvPr id="9" name="Group 8">
            <a:extLst>
              <a:ext uri="{FF2B5EF4-FFF2-40B4-BE49-F238E27FC236}">
                <a16:creationId xmlns:a16="http://schemas.microsoft.com/office/drawing/2014/main" id="{CA8C69BF-5CA4-B3D9-F505-7C71BE3532F2}"/>
              </a:ext>
            </a:extLst>
          </p:cNvPr>
          <p:cNvGrpSpPr/>
          <p:nvPr/>
        </p:nvGrpSpPr>
        <p:grpSpPr>
          <a:xfrm>
            <a:off x="1874046" y="1766108"/>
            <a:ext cx="2814637" cy="3260700"/>
            <a:chOff x="1512498" y="1786930"/>
            <a:chExt cx="2814637" cy="3260700"/>
          </a:xfrm>
        </p:grpSpPr>
        <p:grpSp>
          <p:nvGrpSpPr>
            <p:cNvPr id="12" name="Group 11">
              <a:extLst>
                <a:ext uri="{FF2B5EF4-FFF2-40B4-BE49-F238E27FC236}">
                  <a16:creationId xmlns:a16="http://schemas.microsoft.com/office/drawing/2014/main" id="{5BADE7E4-71FE-63FB-53CE-830905BF1066}"/>
                </a:ext>
              </a:extLst>
            </p:cNvPr>
            <p:cNvGrpSpPr/>
            <p:nvPr/>
          </p:nvGrpSpPr>
          <p:grpSpPr>
            <a:xfrm>
              <a:off x="1512498" y="3227966"/>
              <a:ext cx="2814637" cy="1819664"/>
              <a:chOff x="1919288" y="1709718"/>
              <a:chExt cx="2814637" cy="1819664"/>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058338"/>
                <a:ext cx="2814637" cy="1471044"/>
              </a:xfrm>
              <a:prstGeom prst="rect">
                <a:avLst/>
              </a:prstGeom>
              <a:noFill/>
            </p:spPr>
            <p:txBody>
              <a:bodyPr wrap="square" lIns="0" tIns="0" rIns="0" bIns="0" rtlCol="0" anchor="t">
                <a:spAutoFit/>
              </a:bodyPr>
              <a:lstStyle/>
              <a:p>
                <a:pPr>
                  <a:lnSpc>
                    <a:spcPct val="110000"/>
                  </a:lnSpc>
                </a:pPr>
                <a:r>
                  <a:rPr lang="en-US" sz="2000" b="1" dirty="0">
                    <a:latin typeface="Segoe UI Semibold" panose="020B0702040204020203" pitchFamily="34" charset="0"/>
                    <a:cs typeface="Segoe UI Semibold" panose="020B0702040204020203" pitchFamily="34" charset="0"/>
                  </a:rPr>
                  <a:t>The name of the attachment should be professional. </a:t>
                </a:r>
              </a:p>
              <a:p>
                <a:pPr>
                  <a:lnSpc>
                    <a:spcPct val="110000"/>
                  </a:lnSpc>
                </a:pPr>
                <a:r>
                  <a:rPr lang="en-US" sz="1400" b="1" dirty="0">
                    <a:solidFill>
                      <a:schemeClr val="tx2">
                        <a:lumMod val="50000"/>
                        <a:lumOff val="50000"/>
                      </a:schemeClr>
                    </a:solidFill>
                    <a:latin typeface="Segoe UI Light" panose="020B0502040204020203" pitchFamily="34" charset="0"/>
                    <a:cs typeface="Segoe UI Light" panose="020B0502040204020203" pitchFamily="34" charset="0"/>
                  </a:rPr>
                  <a:t>Example: Mumtahim_CV.pdf, Instead of myCV.pdf</a:t>
                </a:r>
                <a:endParaRPr lang="fr-FR" sz="1400" b="1" dirty="0">
                  <a:solidFill>
                    <a:schemeClr val="tx2">
                      <a:lumMod val="50000"/>
                      <a:lumOff val="50000"/>
                    </a:schemeClr>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1919288" y="1709718"/>
                <a:ext cx="1809750" cy="201017"/>
              </a:xfrm>
              <a:prstGeom prst="rect">
                <a:avLst/>
              </a:prstGeom>
              <a:noFill/>
            </p:spPr>
            <p:txBody>
              <a:bodyPr wrap="square" lIns="0" tIns="0" bIns="0" rtlCol="0" anchor="b">
                <a:spAutoFit/>
              </a:bodyPr>
              <a:lstStyle/>
              <a:p>
                <a:pPr>
                  <a:lnSpc>
                    <a:spcPct val="120000"/>
                  </a:lnSpc>
                </a:pPr>
                <a:r>
                  <a:rPr lang="en-US" sz="1200" spc="100" dirty="0">
                    <a:solidFill>
                      <a:srgbClr val="28B7FC"/>
                    </a:solidFill>
                    <a:latin typeface="+mj-lt"/>
                    <a:cs typeface="Segoe UI" panose="020B0502040204020203" pitchFamily="34" charset="0"/>
                  </a:rPr>
                  <a:t>Attachments</a:t>
                </a:r>
                <a:endParaRPr lang="fr-FR" sz="1200" spc="100" dirty="0">
                  <a:solidFill>
                    <a:srgbClr val="28B7FC"/>
                  </a:solidFill>
                  <a:latin typeface="+mj-lt"/>
                  <a:cs typeface="Segoe UI" panose="020B0502040204020203" pitchFamily="34" charset="0"/>
                </a:endParaRPr>
              </a:p>
            </p:txBody>
          </p:sp>
        </p:grpSp>
        <p:pic>
          <p:nvPicPr>
            <p:cNvPr id="8" name="Picture 7" descr="Icon&#10;&#10;Description automatically generated">
              <a:extLst>
                <a:ext uri="{FF2B5EF4-FFF2-40B4-BE49-F238E27FC236}">
                  <a16:creationId xmlns:a16="http://schemas.microsoft.com/office/drawing/2014/main" id="{83241344-FE58-41CD-99E7-88500EF71908}"/>
                </a:ext>
              </a:extLst>
            </p:cNvPr>
            <p:cNvPicPr>
              <a:picLocks noChangeAspect="1"/>
            </p:cNvPicPr>
            <p:nvPr/>
          </p:nvPicPr>
          <p:blipFill>
            <a:blip r:embed="rId2"/>
            <a:stretch>
              <a:fillRect/>
            </a:stretch>
          </p:blipFill>
          <p:spPr>
            <a:xfrm>
              <a:off x="1512498" y="1786930"/>
              <a:ext cx="1342482" cy="1342482"/>
            </a:xfrm>
            <a:prstGeom prst="rect">
              <a:avLst/>
            </a:prstGeom>
          </p:spPr>
        </p:pic>
      </p:grpSp>
      <p:sp>
        <p:nvSpPr>
          <p:cNvPr id="5" name="TextBox 4">
            <a:extLst>
              <a:ext uri="{FF2B5EF4-FFF2-40B4-BE49-F238E27FC236}">
                <a16:creationId xmlns:a16="http://schemas.microsoft.com/office/drawing/2014/main" id="{AB44DD02-AF13-688A-067B-526B158A3B74}"/>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07</a:t>
            </a:r>
          </a:p>
        </p:txBody>
      </p:sp>
    </p:spTree>
    <p:extLst>
      <p:ext uri="{BB962C8B-B14F-4D97-AF65-F5344CB8AC3E}">
        <p14:creationId xmlns:p14="http://schemas.microsoft.com/office/powerpoint/2010/main" val="3769626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73FCAF-F277-EC3F-8766-E1C2FBBAD453}"/>
              </a:ext>
            </a:extLst>
          </p:cNvPr>
          <p:cNvSpPr/>
          <p:nvPr/>
        </p:nvSpPr>
        <p:spPr>
          <a:xfrm>
            <a:off x="0" y="-1"/>
            <a:ext cx="12191999" cy="6858001"/>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6" name="Rectangle 5">
            <a:extLst>
              <a:ext uri="{FF2B5EF4-FFF2-40B4-BE49-F238E27FC236}">
                <a16:creationId xmlns:a16="http://schemas.microsoft.com/office/drawing/2014/main" id="{F42745FD-8663-7A96-AEEA-CF6BF682806B}"/>
              </a:ext>
            </a:extLst>
          </p:cNvPr>
          <p:cNvSpPr/>
          <p:nvPr/>
        </p:nvSpPr>
        <p:spPr>
          <a:xfrm>
            <a:off x="0" y="0"/>
            <a:ext cx="3944672" cy="6858000"/>
          </a:xfrm>
          <a:prstGeom prst="rect">
            <a:avLst/>
          </a:prstGeom>
          <a:solidFill>
            <a:srgbClr val="28B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DB73149F-1BC7-46D5-8988-5EBB71111D74}"/>
              </a:ext>
            </a:extLst>
          </p:cNvPr>
          <p:cNvSpPr txBox="1"/>
          <p:nvPr/>
        </p:nvSpPr>
        <p:spPr>
          <a:xfrm>
            <a:off x="1110697" y="622381"/>
            <a:ext cx="1723278" cy="5613236"/>
          </a:xfrm>
          <a:prstGeom prst="rect">
            <a:avLst/>
          </a:prstGeom>
        </p:spPr>
        <p:txBody>
          <a:bodyPr vert="horz" lIns="91440" tIns="45720" rIns="91440" bIns="45720" rtlCol="0" anchor="ctr">
            <a:normAutofit/>
          </a:bodyPr>
          <a:lstStyle/>
          <a:p>
            <a:pPr lvl="0" algn="ctr">
              <a:lnSpc>
                <a:spcPct val="90000"/>
              </a:lnSpc>
              <a:spcBef>
                <a:spcPct val="0"/>
              </a:spcBef>
              <a:spcAft>
                <a:spcPts val="600"/>
              </a:spcAft>
              <a:defRPr/>
            </a:pPr>
            <a:r>
              <a:rPr kumimoji="0" lang="en-US" sz="4400" b="0" i="0" u="none" strike="noStrike" kern="1200" cap="none" spc="0" normalizeH="0" baseline="0" noProof="0" dirty="0">
                <a:ln>
                  <a:noFill/>
                </a:ln>
                <a:solidFill>
                  <a:srgbClr val="FFFFFF"/>
                </a:solidFill>
                <a:effectLst/>
                <a:uLnTx/>
                <a:uFillTx/>
                <a:latin typeface="+mj-lt"/>
                <a:ea typeface="+mj-ea"/>
                <a:cs typeface="+mj-cs"/>
              </a:rPr>
              <a:t>Font</a:t>
            </a:r>
          </a:p>
          <a:p>
            <a:pPr lvl="0" algn="ctr">
              <a:lnSpc>
                <a:spcPct val="90000"/>
              </a:lnSpc>
              <a:spcBef>
                <a:spcPct val="0"/>
              </a:spcBef>
              <a:spcAft>
                <a:spcPts val="600"/>
              </a:spcAft>
              <a:defRPr/>
            </a:pPr>
            <a:r>
              <a:rPr lang="en-US" sz="4400" dirty="0">
                <a:solidFill>
                  <a:srgbClr val="FFFFFF"/>
                </a:solidFill>
                <a:latin typeface="+mj-lt"/>
                <a:ea typeface="+mj-ea"/>
                <a:cs typeface="+mj-cs"/>
              </a:rPr>
              <a:t>&amp;</a:t>
            </a:r>
          </a:p>
          <a:p>
            <a:pPr lvl="0" algn="ctr">
              <a:lnSpc>
                <a:spcPct val="90000"/>
              </a:lnSpc>
              <a:spcBef>
                <a:spcPct val="0"/>
              </a:spcBef>
              <a:spcAft>
                <a:spcPts val="600"/>
              </a:spcAft>
              <a:defRPr/>
            </a:pPr>
            <a:r>
              <a:rPr kumimoji="0" lang="en-US" sz="4400" b="0" i="0" u="none" strike="noStrike" kern="1200" cap="none" spc="0" normalizeH="0" baseline="0" noProof="0" dirty="0">
                <a:ln>
                  <a:noFill/>
                </a:ln>
                <a:solidFill>
                  <a:srgbClr val="FFFFFF"/>
                </a:solidFill>
                <a:effectLst/>
                <a:uLnTx/>
                <a:uFillTx/>
                <a:latin typeface="+mj-lt"/>
                <a:ea typeface="+mj-ea"/>
                <a:cs typeface="+mj-cs"/>
              </a:rPr>
              <a:t>Tone</a:t>
            </a:r>
          </a:p>
        </p:txBody>
      </p:sp>
      <p:sp>
        <p:nvSpPr>
          <p:cNvPr id="4" name="TextBox 3">
            <a:extLst>
              <a:ext uri="{FF2B5EF4-FFF2-40B4-BE49-F238E27FC236}">
                <a16:creationId xmlns:a16="http://schemas.microsoft.com/office/drawing/2014/main" id="{4F8ACC06-3F63-3E47-9507-36FA4FCCE741}"/>
              </a:ext>
            </a:extLst>
          </p:cNvPr>
          <p:cNvSpPr txBox="1"/>
          <p:nvPr/>
        </p:nvSpPr>
        <p:spPr>
          <a:xfrm>
            <a:off x="5378728" y="3807436"/>
            <a:ext cx="5414659" cy="1964573"/>
          </a:xfrm>
          <a:prstGeom prst="rect">
            <a:avLst/>
          </a:prstGeom>
        </p:spPr>
        <p:txBody>
          <a:bodyPr vert="horz" lIns="91440" tIns="45720" rIns="91440" bIns="45720" rtlCol="0" anchor="ctr">
            <a:normAutofit/>
          </a:bodyPr>
          <a:lstStyle/>
          <a:p>
            <a:pPr lvl="0" indent="-228600">
              <a:lnSpc>
                <a:spcPct val="90000"/>
              </a:lnSpc>
              <a:spcAft>
                <a:spcPts val="600"/>
              </a:spcAft>
              <a:buFont typeface="Arial" panose="020B0604020202020204" pitchFamily="34" charset="0"/>
              <a:buChar char="•"/>
              <a:defRPr/>
            </a:pPr>
            <a:r>
              <a:rPr lang="en-US" sz="2000" dirty="0"/>
              <a:t>Use professional fonts </a:t>
            </a:r>
          </a:p>
          <a:p>
            <a:pPr lvl="0" indent="-228600">
              <a:lnSpc>
                <a:spcPct val="90000"/>
              </a:lnSpc>
              <a:spcAft>
                <a:spcPts val="600"/>
              </a:spcAft>
              <a:buFont typeface="Arial" panose="020B0604020202020204" pitchFamily="34" charset="0"/>
              <a:buChar char="•"/>
              <a:defRPr/>
            </a:pPr>
            <a:r>
              <a:rPr lang="en-US" sz="2000" dirty="0"/>
              <a:t>Avoid multiple color and font size </a:t>
            </a:r>
          </a:p>
          <a:p>
            <a:pPr lvl="0" indent="-228600">
              <a:lnSpc>
                <a:spcPct val="90000"/>
              </a:lnSpc>
              <a:spcAft>
                <a:spcPts val="600"/>
              </a:spcAft>
              <a:buFont typeface="Arial" panose="020B0604020202020204" pitchFamily="34" charset="0"/>
              <a:buChar char="•"/>
              <a:defRPr/>
            </a:pPr>
            <a:r>
              <a:rPr lang="en-US" sz="2000" dirty="0"/>
              <a:t>Highlight important points </a:t>
            </a:r>
          </a:p>
          <a:p>
            <a:pPr lvl="0" indent="-228600">
              <a:lnSpc>
                <a:spcPct val="90000"/>
              </a:lnSpc>
              <a:spcAft>
                <a:spcPts val="600"/>
              </a:spcAft>
              <a:buFont typeface="Arial" panose="020B0604020202020204" pitchFamily="34" charset="0"/>
              <a:buChar char="•"/>
              <a:defRPr/>
            </a:pPr>
            <a:r>
              <a:rPr lang="en-US" sz="2000" dirty="0"/>
              <a:t>Use bullet points where it is needed</a:t>
            </a:r>
          </a:p>
        </p:txBody>
      </p:sp>
      <p:pic>
        <p:nvPicPr>
          <p:cNvPr id="5" name="Google Shape;202;p24">
            <a:extLst>
              <a:ext uri="{FF2B5EF4-FFF2-40B4-BE49-F238E27FC236}">
                <a16:creationId xmlns:a16="http://schemas.microsoft.com/office/drawing/2014/main" id="{06DF89B7-35E2-D191-C63E-AD6086F74EDE}"/>
              </a:ext>
            </a:extLst>
          </p:cNvPr>
          <p:cNvPicPr preferRelativeResize="0"/>
          <p:nvPr/>
        </p:nvPicPr>
        <p:blipFill>
          <a:blip r:embed="rId2"/>
          <a:stretch>
            <a:fillRect/>
          </a:stretch>
        </p:blipFill>
        <p:spPr>
          <a:xfrm>
            <a:off x="5359756" y="1396224"/>
            <a:ext cx="5322640" cy="2488335"/>
          </a:xfrm>
          <a:prstGeom prst="rect">
            <a:avLst/>
          </a:prstGeom>
          <a:noFill/>
        </p:spPr>
      </p:pic>
      <p:sp>
        <p:nvSpPr>
          <p:cNvPr id="3" name="TextBox 2">
            <a:extLst>
              <a:ext uri="{FF2B5EF4-FFF2-40B4-BE49-F238E27FC236}">
                <a16:creationId xmlns:a16="http://schemas.microsoft.com/office/drawing/2014/main" id="{7591DC27-8EB1-9651-2043-DA7EBC70547E}"/>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08</a:t>
            </a:r>
          </a:p>
        </p:txBody>
      </p:sp>
    </p:spTree>
    <p:extLst>
      <p:ext uri="{BB962C8B-B14F-4D97-AF65-F5344CB8AC3E}">
        <p14:creationId xmlns:p14="http://schemas.microsoft.com/office/powerpoint/2010/main" val="1920596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73FCAF-F277-EC3F-8766-E1C2FBBAD453}"/>
              </a:ext>
            </a:extLst>
          </p:cNvPr>
          <p:cNvSpPr/>
          <p:nvPr/>
        </p:nvSpPr>
        <p:spPr>
          <a:xfrm>
            <a:off x="0" y="-1"/>
            <a:ext cx="12191999" cy="6858001"/>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6" name="Rectangle 5">
            <a:extLst>
              <a:ext uri="{FF2B5EF4-FFF2-40B4-BE49-F238E27FC236}">
                <a16:creationId xmlns:a16="http://schemas.microsoft.com/office/drawing/2014/main" id="{F42745FD-8663-7A96-AEEA-CF6BF682806B}"/>
              </a:ext>
            </a:extLst>
          </p:cNvPr>
          <p:cNvSpPr/>
          <p:nvPr/>
        </p:nvSpPr>
        <p:spPr>
          <a:xfrm>
            <a:off x="0" y="0"/>
            <a:ext cx="3944672" cy="6858000"/>
          </a:xfrm>
          <a:prstGeom prst="rect">
            <a:avLst/>
          </a:prstGeom>
          <a:solidFill>
            <a:srgbClr val="28B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DB73149F-1BC7-46D5-8988-5EBB71111D74}"/>
              </a:ext>
            </a:extLst>
          </p:cNvPr>
          <p:cNvSpPr txBox="1"/>
          <p:nvPr/>
        </p:nvSpPr>
        <p:spPr>
          <a:xfrm>
            <a:off x="772775" y="622381"/>
            <a:ext cx="2399121" cy="5613236"/>
          </a:xfrm>
          <a:prstGeom prst="rect">
            <a:avLst/>
          </a:prstGeom>
        </p:spPr>
        <p:txBody>
          <a:bodyPr vert="horz" lIns="91440" tIns="45720" rIns="91440" bIns="45720" rtlCol="0" anchor="ctr">
            <a:normAutofit/>
          </a:bodyPr>
          <a:lstStyle/>
          <a:p>
            <a:pPr lvl="0" algn="ctr">
              <a:lnSpc>
                <a:spcPct val="90000"/>
              </a:lnSpc>
              <a:spcBef>
                <a:spcPct val="0"/>
              </a:spcBef>
              <a:spcAft>
                <a:spcPts val="600"/>
              </a:spcAft>
              <a:defRPr/>
            </a:pPr>
            <a:r>
              <a:rPr kumimoji="0" lang="en-US" sz="4400" b="0" i="0" u="none" strike="noStrike" kern="1200" cap="none" spc="0" normalizeH="0" baseline="0" noProof="0" dirty="0">
                <a:ln>
                  <a:noFill/>
                </a:ln>
                <a:solidFill>
                  <a:srgbClr val="FFFFFF"/>
                </a:solidFill>
                <a:effectLst/>
                <a:uLnTx/>
                <a:uFillTx/>
                <a:latin typeface="+mj-lt"/>
                <a:ea typeface="+mj-ea"/>
                <a:cs typeface="+mj-cs"/>
              </a:rPr>
              <a:t>Email</a:t>
            </a:r>
          </a:p>
          <a:p>
            <a:pPr lvl="0" algn="ctr">
              <a:lnSpc>
                <a:spcPct val="90000"/>
              </a:lnSpc>
              <a:spcBef>
                <a:spcPct val="0"/>
              </a:spcBef>
              <a:spcAft>
                <a:spcPts val="600"/>
              </a:spcAft>
              <a:defRPr/>
            </a:pPr>
            <a:r>
              <a:rPr lang="en-US" sz="4400" dirty="0">
                <a:solidFill>
                  <a:srgbClr val="FFFFFF"/>
                </a:solidFill>
                <a:latin typeface="+mj-lt"/>
                <a:ea typeface="+mj-ea"/>
                <a:cs typeface="+mj-cs"/>
              </a:rPr>
              <a:t>Example</a:t>
            </a:r>
            <a:endParaRPr kumimoji="0" lang="en-US" sz="4400" b="0" i="0" u="none" strike="noStrike" kern="1200" cap="none" spc="0" normalizeH="0" baseline="0" noProof="0" dirty="0">
              <a:ln>
                <a:noFill/>
              </a:ln>
              <a:solidFill>
                <a:srgbClr val="FFFFFF"/>
              </a:solidFill>
              <a:effectLst/>
              <a:uLnTx/>
              <a:uFillTx/>
              <a:latin typeface="+mj-lt"/>
              <a:ea typeface="+mj-ea"/>
              <a:cs typeface="+mj-cs"/>
            </a:endParaRPr>
          </a:p>
        </p:txBody>
      </p:sp>
      <p:pic>
        <p:nvPicPr>
          <p:cNvPr id="8" name="Picture 7" descr="Graphical user interface, text, application, email&#10;&#10;Description automatically generated">
            <a:extLst>
              <a:ext uri="{FF2B5EF4-FFF2-40B4-BE49-F238E27FC236}">
                <a16:creationId xmlns:a16="http://schemas.microsoft.com/office/drawing/2014/main" id="{7D8FD2BE-C5F2-8013-65E9-4B7D1A51C697}"/>
              </a:ext>
            </a:extLst>
          </p:cNvPr>
          <p:cNvPicPr>
            <a:picLocks noChangeAspect="1"/>
          </p:cNvPicPr>
          <p:nvPr/>
        </p:nvPicPr>
        <p:blipFill>
          <a:blip r:embed="rId2"/>
          <a:stretch>
            <a:fillRect/>
          </a:stretch>
        </p:blipFill>
        <p:spPr>
          <a:xfrm>
            <a:off x="4931795" y="1430790"/>
            <a:ext cx="6487430" cy="3848637"/>
          </a:xfrm>
          <a:prstGeom prst="rect">
            <a:avLst/>
          </a:prstGeom>
        </p:spPr>
      </p:pic>
      <p:sp>
        <p:nvSpPr>
          <p:cNvPr id="3" name="TextBox 2">
            <a:extLst>
              <a:ext uri="{FF2B5EF4-FFF2-40B4-BE49-F238E27FC236}">
                <a16:creationId xmlns:a16="http://schemas.microsoft.com/office/drawing/2014/main" id="{2BFA0DE7-60A4-36DA-3989-64FB0C4B2C64}"/>
              </a:ext>
            </a:extLst>
          </p:cNvPr>
          <p:cNvSpPr txBox="1"/>
          <p:nvPr/>
        </p:nvSpPr>
        <p:spPr>
          <a:xfrm>
            <a:off x="11447253" y="6130846"/>
            <a:ext cx="342401" cy="363882"/>
          </a:xfrm>
          <a:prstGeom prst="rect">
            <a:avLst/>
          </a:prstGeom>
          <a:noFill/>
        </p:spPr>
        <p:txBody>
          <a:bodyPr wrap="none" lIns="0" tIns="0" bIns="0" rtlCol="0" anchor="t">
            <a:spAutoFit/>
          </a:bodyPr>
          <a:lstStyle/>
          <a:p>
            <a:pPr algn="l">
              <a:lnSpc>
                <a:spcPct val="150000"/>
              </a:lnSpc>
            </a:pPr>
            <a:r>
              <a:rPr lang="en-US" dirty="0"/>
              <a:t>09</a:t>
            </a:r>
          </a:p>
        </p:txBody>
      </p:sp>
    </p:spTree>
    <p:extLst>
      <p:ext uri="{BB962C8B-B14F-4D97-AF65-F5344CB8AC3E}">
        <p14:creationId xmlns:p14="http://schemas.microsoft.com/office/powerpoint/2010/main" val="949129769"/>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3172</TotalTime>
  <Words>1035</Words>
  <Application>Microsoft Office PowerPoint</Application>
  <PresentationFormat>Widescreen</PresentationFormat>
  <Paragraphs>201</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Aharoni</vt:lpstr>
      <vt:lpstr>Arial</vt:lpstr>
      <vt:lpstr>Courier New</vt:lpstr>
      <vt:lpstr>Exo 2</vt:lpstr>
      <vt:lpstr>Segoe UI</vt:lpstr>
      <vt:lpstr>Segoe UI Black</vt:lpstr>
      <vt:lpstr>Segoe UI Light</vt:lpstr>
      <vt:lpstr>Segoe UI Semibold</vt:lpstr>
      <vt:lpstr>Wingdings</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Glide - by Slidor</dc:title>
  <dc:creator>Jerome BESTEL;Slidor</dc:creator>
  <cp:keywords>PowerPoint, Glide, Slidor</cp:keywords>
  <cp:lastModifiedBy>Fahad Patwary</cp:lastModifiedBy>
  <cp:revision>339</cp:revision>
  <dcterms:created xsi:type="dcterms:W3CDTF">2018-11-08T16:43:29Z</dcterms:created>
  <dcterms:modified xsi:type="dcterms:W3CDTF">2022-12-31T02:29:31Z</dcterms:modified>
</cp:coreProperties>
</file>